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1"/>
  </p:sldMasterIdLst>
  <p:notesMasterIdLst>
    <p:notesMasterId r:id="rId28"/>
  </p:notesMasterIdLst>
  <p:handoutMasterIdLst>
    <p:handoutMasterId r:id="rId29"/>
  </p:handoutMasterIdLst>
  <p:sldIdLst>
    <p:sldId id="384" r:id="rId2"/>
    <p:sldId id="344" r:id="rId3"/>
    <p:sldId id="278" r:id="rId4"/>
    <p:sldId id="282" r:id="rId5"/>
    <p:sldId id="283" r:id="rId6"/>
    <p:sldId id="347" r:id="rId7"/>
    <p:sldId id="348" r:id="rId8"/>
    <p:sldId id="368" r:id="rId9"/>
    <p:sldId id="354" r:id="rId10"/>
    <p:sldId id="369" r:id="rId11"/>
    <p:sldId id="364" r:id="rId12"/>
    <p:sldId id="370" r:id="rId13"/>
    <p:sldId id="375" r:id="rId14"/>
    <p:sldId id="371" r:id="rId15"/>
    <p:sldId id="367" r:id="rId16"/>
    <p:sldId id="374" r:id="rId17"/>
    <p:sldId id="372" r:id="rId18"/>
    <p:sldId id="373" r:id="rId19"/>
    <p:sldId id="376" r:id="rId20"/>
    <p:sldId id="363" r:id="rId21"/>
    <p:sldId id="377" r:id="rId22"/>
    <p:sldId id="378" r:id="rId23"/>
    <p:sldId id="380" r:id="rId24"/>
    <p:sldId id="381" r:id="rId25"/>
    <p:sldId id="382" r:id="rId26"/>
    <p:sldId id="383" r:id="rId2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6679" autoAdjust="0"/>
  </p:normalViewPr>
  <p:slideViewPr>
    <p:cSldViewPr>
      <p:cViewPr>
        <p:scale>
          <a:sx n="70" d="100"/>
          <a:sy n="70" d="100"/>
        </p:scale>
        <p:origin x="-1572" y="-300"/>
      </p:cViewPr>
      <p:guideLst>
        <p:guide orient="horz" pos="2160"/>
        <p:guide pos="2880"/>
      </p:guideLst>
    </p:cSldViewPr>
  </p:slideViewPr>
  <p:notesTextViewPr>
    <p:cViewPr>
      <p:scale>
        <a:sx n="3" d="2"/>
        <a:sy n="3" d="2"/>
      </p:scale>
      <p:origin x="0" y="0"/>
    </p:cViewPr>
  </p:notesTextViewPr>
  <p:sorterViewPr>
    <p:cViewPr>
      <p:scale>
        <a:sx n="90" d="100"/>
        <a:sy n="90" d="100"/>
      </p:scale>
      <p:origin x="0" y="259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D664D82-B100-41B6-8FCD-59200CFF6721}" type="datetimeFigureOut">
              <a:rPr lang="en-US" smtClean="0"/>
              <a:t>3/17/2016</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4A11CA0-628F-4C12-A922-85D0ADE4C2F6}" type="slidenum">
              <a:rPr lang="en-US" smtClean="0"/>
              <a:t>‹#›</a:t>
            </a:fld>
            <a:endParaRPr lang="en-US"/>
          </a:p>
        </p:txBody>
      </p:sp>
    </p:spTree>
    <p:extLst>
      <p:ext uri="{BB962C8B-B14F-4D97-AF65-F5344CB8AC3E}">
        <p14:creationId xmlns:p14="http://schemas.microsoft.com/office/powerpoint/2010/main" val="4721506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581A22C-C342-4840-9C1D-43776D7BFCD3}" type="datetimeFigureOut">
              <a:rPr lang="en-US" smtClean="0"/>
              <a:t>3/17/2016</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7628F3A-8070-4DAF-96AB-A05FAB86D35E}" type="slidenum">
              <a:rPr lang="en-US" smtClean="0"/>
              <a:t>‹#›</a:t>
            </a:fld>
            <a:endParaRPr lang="en-US"/>
          </a:p>
        </p:txBody>
      </p:sp>
    </p:spTree>
    <p:extLst>
      <p:ext uri="{BB962C8B-B14F-4D97-AF65-F5344CB8AC3E}">
        <p14:creationId xmlns:p14="http://schemas.microsoft.com/office/powerpoint/2010/main" val="4052024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628F3A-8070-4DAF-96AB-A05FAB86D35E}" type="slidenum">
              <a:rPr lang="en-US" smtClean="0"/>
              <a:t>1</a:t>
            </a:fld>
            <a:endParaRPr lang="en-US"/>
          </a:p>
        </p:txBody>
      </p:sp>
    </p:spTree>
    <p:extLst>
      <p:ext uri="{BB962C8B-B14F-4D97-AF65-F5344CB8AC3E}">
        <p14:creationId xmlns:p14="http://schemas.microsoft.com/office/powerpoint/2010/main" val="3379251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smtClean="0">
                <a:ea typeface="ＭＳ Ｐゴシック" charset="0"/>
              </a:rPr>
              <a:t>The</a:t>
            </a:r>
            <a:r>
              <a:rPr lang="en-US" baseline="0" dirty="0" smtClean="0">
                <a:ea typeface="ＭＳ Ｐゴシック" charset="0"/>
              </a:rPr>
              <a:t> K-3 Formative Assessment Process </a:t>
            </a:r>
            <a:r>
              <a:rPr lang="en-US" dirty="0"/>
              <a:t>focuses on the whole child.  This means that it </a:t>
            </a:r>
            <a:r>
              <a:rPr lang="en-US" baseline="0" dirty="0" smtClean="0">
                <a:ea typeface="ＭＳ Ｐゴシック" charset="0"/>
              </a:rPr>
              <a:t>addresses five domains of learning and development. </a:t>
            </a:r>
            <a:r>
              <a:rPr lang="en-US" dirty="0" smtClean="0">
                <a:ea typeface="ＭＳ Ｐゴシック" charset="0"/>
              </a:rPr>
              <a:t>Research clearly indicates the importance of attending to and supporting children’s growth and development in all of these areas</a:t>
            </a:r>
            <a:r>
              <a:rPr lang="en-US" baseline="0" dirty="0" smtClean="0">
                <a:ea typeface="ＭＳ Ｐゴシック" charset="0"/>
              </a:rPr>
              <a:t> especially since c</a:t>
            </a:r>
            <a:r>
              <a:rPr lang="en-US" dirty="0" smtClean="0">
                <a:ea typeface="ＭＳ Ｐゴシック" charset="0"/>
              </a:rPr>
              <a:t>hildren’s development in one area impacts their development in other areas.  </a:t>
            </a:r>
          </a:p>
          <a:p>
            <a:pPr defTabSz="931774">
              <a:defRPr/>
            </a:pPr>
            <a:endParaRPr lang="en-US" dirty="0" smtClean="0">
              <a:ea typeface="ＭＳ Ｐゴシック" charset="0"/>
            </a:endParaRPr>
          </a:p>
          <a:p>
            <a:pPr defTabSz="931774">
              <a:defRPr/>
            </a:pPr>
            <a:r>
              <a:rPr lang="en-US" dirty="0" smtClean="0">
                <a:ea typeface="ＭＳ Ｐゴシック" charset="0"/>
              </a:rPr>
              <a:t>Many of our NC Standards fall within these domains.</a:t>
            </a:r>
            <a:r>
              <a:rPr lang="en-US" baseline="0" dirty="0" smtClean="0">
                <a:ea typeface="ＭＳ Ｐゴシック" charset="0"/>
              </a:rPr>
              <a:t>  For example, </a:t>
            </a:r>
            <a:r>
              <a:rPr lang="en-US" dirty="0" smtClean="0">
                <a:ea typeface="ＭＳ Ｐゴシック" charset="0"/>
              </a:rPr>
              <a:t>Math,</a:t>
            </a:r>
            <a:r>
              <a:rPr lang="en-US" baseline="0" dirty="0" smtClean="0">
                <a:ea typeface="ＭＳ Ｐゴシック" charset="0"/>
              </a:rPr>
              <a:t> Science, Social Studies and the Arts fall within the Cognitive Development Domain.</a:t>
            </a:r>
            <a:endParaRPr lang="en-US" dirty="0" smtClean="0">
              <a:ea typeface="ＭＳ Ｐゴシック" charset="0"/>
            </a:endParaRPr>
          </a:p>
        </p:txBody>
      </p:sp>
      <p:sp>
        <p:nvSpPr>
          <p:cNvPr id="4" name="Slide Number Placeholder 3"/>
          <p:cNvSpPr>
            <a:spLocks noGrp="1"/>
          </p:cNvSpPr>
          <p:nvPr>
            <p:ph type="sldNum" sz="quarter" idx="10"/>
          </p:nvPr>
        </p:nvSpPr>
        <p:spPr/>
        <p:txBody>
          <a:bodyPr/>
          <a:lstStyle/>
          <a:p>
            <a:fld id="{D7628F3A-8070-4DAF-96AB-A05FAB86D35E}"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8023009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there are many aspects of each of the 5 domains that are important</a:t>
            </a:r>
            <a:r>
              <a:rPr lang="en-US" baseline="0" dirty="0" smtClean="0"/>
              <a:t> to student success, the NC Think Tank and the NC Assessment Design Team carefully selected these constructs, or concepts, within each domain to focus on within this formative process. The team based these decisions on various aspects including what research identified to be most critical for long term student success, what K-3 teachers found to be important, and alignment to the NCSCOS.</a:t>
            </a:r>
          </a:p>
          <a:p>
            <a:endParaRPr lang="en-US" baseline="0" dirty="0" smtClean="0"/>
          </a:p>
          <a:p>
            <a:r>
              <a:rPr lang="en-US" i="1" baseline="0" dirty="0" smtClean="0"/>
              <a:t>NOTE:  This list identifies current constructs.  Based on feedback from the field and other factors such as  NC SCOS revisions, these constructs and the assessment tools to support this process will be revisited and enhanced over time.  </a:t>
            </a:r>
            <a:endParaRPr lang="en-US" i="1" dirty="0"/>
          </a:p>
        </p:txBody>
      </p:sp>
      <p:sp>
        <p:nvSpPr>
          <p:cNvPr id="4" name="Slide Number Placeholder 3"/>
          <p:cNvSpPr>
            <a:spLocks noGrp="1"/>
          </p:cNvSpPr>
          <p:nvPr>
            <p:ph type="sldNum" sz="quarter" idx="10"/>
          </p:nvPr>
        </p:nvSpPr>
        <p:spPr/>
        <p:txBody>
          <a:bodyPr/>
          <a:lstStyle/>
          <a:p>
            <a:fld id="{D7628F3A-8070-4DAF-96AB-A05FAB86D35E}" type="slidenum">
              <a:rPr lang="en-US" smtClean="0"/>
              <a:t>3</a:t>
            </a:fld>
            <a:endParaRPr lang="en-US" dirty="0"/>
          </a:p>
        </p:txBody>
      </p:sp>
    </p:spTree>
    <p:extLst>
      <p:ext uri="{BB962C8B-B14F-4D97-AF65-F5344CB8AC3E}">
        <p14:creationId xmlns:p14="http://schemas.microsoft.com/office/powerpoint/2010/main" val="36830398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NCDPI listened carefully to the validity pilot participants and used their feedback to make decisions. </a:t>
            </a:r>
            <a:r>
              <a:rPr lang="en-US" dirty="0" smtClean="0">
                <a:ea typeface="ＭＳ Ｐゴシック" charset="0"/>
              </a:rPr>
              <a:t>During pilot, teachers found it overwhelming to learn the new assessment content (construct progressions including student performance descriptors, sample assessment situations and assessment tasks) in addition to learning the assessment process </a:t>
            </a:r>
            <a:r>
              <a:rPr lang="en-US" i="1" dirty="0" smtClean="0">
                <a:ea typeface="ＭＳ Ｐゴシック" charset="0"/>
              </a:rPr>
              <a:t>and</a:t>
            </a:r>
            <a:r>
              <a:rPr lang="en-US" dirty="0" smtClean="0">
                <a:ea typeface="ＭＳ Ｐゴシック" charset="0"/>
              </a:rPr>
              <a:t> the use of the new web-based platform and digital tools. </a:t>
            </a:r>
          </a:p>
          <a:p>
            <a:pPr defTabSz="931774">
              <a:defRPr/>
            </a:pPr>
            <a:endParaRPr lang="en-US" dirty="0" smtClean="0">
              <a:ea typeface="ＭＳ Ｐゴシック" charset="0"/>
            </a:endParaRPr>
          </a:p>
          <a:p>
            <a:pPr defTabSz="931774">
              <a:defRPr/>
            </a:pPr>
            <a:r>
              <a:rPr lang="en-US" dirty="0" smtClean="0">
                <a:ea typeface="ＭＳ Ｐゴシック" charset="0"/>
              </a:rPr>
              <a:t>To address this challenge, the Office of early Learning worked with the General Assembly to narrow the number of constructs to be assessed during initial statewide implementation. </a:t>
            </a:r>
            <a:r>
              <a:rPr lang="en-US" dirty="0"/>
              <a:t>  By focusing on these 2 highlighted constructs that are familiar to teachers and administrators and for which current assessment methods currently exist, a greater amount of attention can be placed on strengthening formative assessment practices and learning the technical aspects of the web-based system used to capture and collect evidences of learning. </a:t>
            </a:r>
            <a:endParaRPr lang="en-US" dirty="0" smtClean="0">
              <a:ea typeface="ＭＳ Ｐゴシック" charset="0"/>
            </a:endParaRPr>
          </a:p>
          <a:p>
            <a:pPr defTabSz="931774">
              <a:defRPr/>
            </a:pPr>
            <a:endParaRPr lang="en-US" dirty="0" smtClean="0">
              <a:ea typeface="ＭＳ Ｐゴシック" charset="0"/>
            </a:endParaRPr>
          </a:p>
          <a:p>
            <a:pPr defTabSz="931774">
              <a:defRPr/>
            </a:pPr>
            <a:r>
              <a:rPr lang="en-US" dirty="0" smtClean="0">
                <a:ea typeface="ＭＳ Ｐゴシック" charset="0"/>
              </a:rPr>
              <a:t>Therefore, in 2015-2016, Kindergarten teachers will be required to focus on Object Counting and Book Orientation &amp; Print Awareness.</a:t>
            </a:r>
          </a:p>
          <a:p>
            <a:pPr defTabSz="931774">
              <a:defRPr/>
            </a:pPr>
            <a:endParaRPr lang="en-US" dirty="0" smtClean="0">
              <a:ea typeface="ＭＳ Ｐゴシック" charset="0"/>
            </a:endParaRPr>
          </a:p>
          <a:p>
            <a:pPr defTabSz="931774">
              <a:defRPr/>
            </a:pPr>
            <a:endParaRPr lang="en-US" dirty="0" smtClean="0">
              <a:ea typeface="ＭＳ Ｐゴシック" charset="0"/>
            </a:endParaRPr>
          </a:p>
          <a:p>
            <a:pPr defTabSz="931774">
              <a:defRPr/>
            </a:pPr>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4</a:t>
            </a:fld>
            <a:endParaRPr lang="en-US" dirty="0"/>
          </a:p>
        </p:txBody>
      </p:sp>
    </p:spTree>
    <p:extLst>
      <p:ext uri="{BB962C8B-B14F-4D97-AF65-F5344CB8AC3E}">
        <p14:creationId xmlns:p14="http://schemas.microsoft.com/office/powerpoint/2010/main" val="30076834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NCDPI recognizes the importance of focusing on the whole child.  Therefore, during the 2015-2016 school year, materials for other areas of development will also be available for use as determined by the district, school, and classroom teacher (</a:t>
            </a:r>
            <a:r>
              <a:rPr lang="en-US" i="1" dirty="0"/>
              <a:t>Emotional Literacy, Engagement in Self-Selected Activities, Fine Motor, Following Directions, Letter Naming, &amp; Mid-Line Motor Development</a:t>
            </a:r>
            <a:r>
              <a:rPr lang="en-US" dirty="0"/>
              <a:t>). </a:t>
            </a:r>
          </a:p>
          <a:p>
            <a:pPr defTabSz="931774">
              <a:defRPr/>
            </a:pPr>
            <a:endParaRPr lang="en-US" dirty="0"/>
          </a:p>
          <a:p>
            <a:pPr defTabSz="931774">
              <a:defRPr/>
            </a:pPr>
            <a:r>
              <a:rPr lang="en-US" dirty="0"/>
              <a:t>Districts, schools, and teachers are encouraged to explore and become familiar with the other constructs during the 2015-16 school year so they will be well-prepared for 2016-17, when Kindergarten teachers will be required to address all highlighted constructs.</a:t>
            </a:r>
          </a:p>
        </p:txBody>
      </p:sp>
      <p:sp>
        <p:nvSpPr>
          <p:cNvPr id="4" name="Slide Number Placeholder 3"/>
          <p:cNvSpPr>
            <a:spLocks noGrp="1"/>
          </p:cNvSpPr>
          <p:nvPr>
            <p:ph type="sldNum" sz="quarter" idx="10"/>
          </p:nvPr>
        </p:nvSpPr>
        <p:spPr/>
        <p:txBody>
          <a:bodyPr/>
          <a:lstStyle/>
          <a:p>
            <a:fld id="{D7628F3A-8070-4DAF-96AB-A05FAB86D35E}" type="slidenum">
              <a:rPr lang="en-US" smtClean="0"/>
              <a:t>5</a:t>
            </a:fld>
            <a:endParaRPr lang="en-US" dirty="0"/>
          </a:p>
        </p:txBody>
      </p:sp>
    </p:spTree>
    <p:extLst>
      <p:ext uri="{BB962C8B-B14F-4D97-AF65-F5344CB8AC3E}">
        <p14:creationId xmlns:p14="http://schemas.microsoft.com/office/powerpoint/2010/main" val="3619238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t>NCDPI recognizes the importance of focusing on the whole child.  Therefore, during the 2015-2016 school year, materials for other areas of development will also be available for use as determined by the district, school, and classroom teacher (</a:t>
            </a:r>
            <a:r>
              <a:rPr lang="en-US" i="1" dirty="0"/>
              <a:t>Emotional Literacy, Engagement in Self-Selected Activities, Fine Motor, Following Directions, Letter Naming, &amp; Mid-Line Motor Development</a:t>
            </a:r>
            <a:r>
              <a:rPr lang="en-US" dirty="0"/>
              <a:t>). </a:t>
            </a:r>
          </a:p>
          <a:p>
            <a:pPr defTabSz="931774">
              <a:defRPr/>
            </a:pPr>
            <a:endParaRPr lang="en-US" dirty="0"/>
          </a:p>
          <a:p>
            <a:pPr defTabSz="931774">
              <a:defRPr/>
            </a:pPr>
            <a:r>
              <a:rPr lang="en-US" dirty="0"/>
              <a:t>Districts, schools, and teachers are encouraged to explore and become familiar with the other constructs during the 2015-16 school year so they will be well-prepared for 2016-17, when Kindergarten teachers will be required to address all highlighted constructs.</a:t>
            </a:r>
          </a:p>
        </p:txBody>
      </p:sp>
      <p:sp>
        <p:nvSpPr>
          <p:cNvPr id="4" name="Slide Number Placeholder 3"/>
          <p:cNvSpPr>
            <a:spLocks noGrp="1"/>
          </p:cNvSpPr>
          <p:nvPr>
            <p:ph type="sldNum" sz="quarter" idx="10"/>
          </p:nvPr>
        </p:nvSpPr>
        <p:spPr/>
        <p:txBody>
          <a:bodyPr/>
          <a:lstStyle/>
          <a:p>
            <a:fld id="{D7628F3A-8070-4DAF-96AB-A05FAB86D35E}"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361923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kern="1200" dirty="0" smtClean="0">
                <a:solidFill>
                  <a:schemeClr val="tx1"/>
                </a:solidFill>
                <a:effectLst/>
                <a:latin typeface="+mn-lt"/>
                <a:ea typeface="+mn-ea"/>
                <a:cs typeface="+mn-cs"/>
              </a:rPr>
              <a:t>An Interview with Dr. Daniel </a:t>
            </a:r>
            <a:r>
              <a:rPr lang="en-US" sz="1200" b="0" i="1" kern="1200" dirty="0" err="1" smtClean="0">
                <a:solidFill>
                  <a:schemeClr val="tx1"/>
                </a:solidFill>
                <a:effectLst/>
                <a:latin typeface="+mn-lt"/>
                <a:ea typeface="+mn-ea"/>
                <a:cs typeface="+mn-cs"/>
              </a:rPr>
              <a:t>Goleman</a:t>
            </a:r>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15</a:t>
            </a:fld>
            <a:endParaRPr lang="en-US"/>
          </a:p>
        </p:txBody>
      </p:sp>
    </p:spTree>
    <p:extLst>
      <p:ext uri="{BB962C8B-B14F-4D97-AF65-F5344CB8AC3E}">
        <p14:creationId xmlns:p14="http://schemas.microsoft.com/office/powerpoint/2010/main" val="2999941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17</a:t>
            </a:fld>
            <a:endParaRPr lang="en-US"/>
          </a:p>
        </p:txBody>
      </p:sp>
    </p:spTree>
    <p:extLst>
      <p:ext uri="{BB962C8B-B14F-4D97-AF65-F5344CB8AC3E}">
        <p14:creationId xmlns:p14="http://schemas.microsoft.com/office/powerpoint/2010/main" val="32441759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http://www.lizs-early-learning-spot.com/anger-management-23-calming-strategy-cards/</a:t>
            </a:r>
          </a:p>
          <a:p>
            <a:endParaRPr lang="en-US" dirty="0"/>
          </a:p>
        </p:txBody>
      </p:sp>
      <p:sp>
        <p:nvSpPr>
          <p:cNvPr id="4" name="Slide Number Placeholder 3"/>
          <p:cNvSpPr>
            <a:spLocks noGrp="1"/>
          </p:cNvSpPr>
          <p:nvPr>
            <p:ph type="sldNum" sz="quarter" idx="10"/>
          </p:nvPr>
        </p:nvSpPr>
        <p:spPr/>
        <p:txBody>
          <a:bodyPr/>
          <a:lstStyle/>
          <a:p>
            <a:fld id="{D7628F3A-8070-4DAF-96AB-A05FAB86D35E}" type="slidenum">
              <a:rPr lang="en-US" smtClean="0"/>
              <a:t>18</a:t>
            </a:fld>
            <a:endParaRPr lang="en-US"/>
          </a:p>
        </p:txBody>
      </p:sp>
    </p:spTree>
    <p:extLst>
      <p:ext uri="{BB962C8B-B14F-4D97-AF65-F5344CB8AC3E}">
        <p14:creationId xmlns:p14="http://schemas.microsoft.com/office/powerpoint/2010/main" val="1215205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0B56B40-10D1-4747-AA86-1839695772B8}"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248030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1A3C8650-00DD-4E91-8A94-F9246EDC2403}"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2419681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EDD87F4B-F5B2-4A8F-9087-C25FF9E734B6}"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0899190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079753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5165575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191518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45822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786281"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3777667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290428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7403155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defTabSz="912813">
                <a:defRPr sz="2400">
                  <a:solidFill>
                    <a:schemeClr val="tx1"/>
                  </a:solidFill>
                  <a:latin typeface="Arial" pitchFamily="34" charset="0"/>
                  <a:ea typeface="ＭＳ Ｐゴシック" pitchFamily="34" charset="-128"/>
                </a:defRPr>
              </a:lvl1pPr>
              <a:lvl2pPr marL="742950" indent="-285750" defTabSz="912813">
                <a:defRPr sz="2400">
                  <a:solidFill>
                    <a:schemeClr val="tx1"/>
                  </a:solidFill>
                  <a:latin typeface="Arial" pitchFamily="34" charset="0"/>
                  <a:ea typeface="ＭＳ Ｐゴシック" pitchFamily="34" charset="-128"/>
                </a:defRPr>
              </a:lvl2pPr>
              <a:lvl3pPr marL="1143000" indent="-228600" defTabSz="912813">
                <a:defRPr sz="2400">
                  <a:solidFill>
                    <a:schemeClr val="tx1"/>
                  </a:solidFill>
                  <a:latin typeface="Arial" pitchFamily="34" charset="0"/>
                  <a:ea typeface="ＭＳ Ｐゴシック" pitchFamily="34" charset="-128"/>
                </a:defRPr>
              </a:lvl3pPr>
              <a:lvl4pPr marL="1600200" indent="-228600" defTabSz="912813">
                <a:defRPr sz="2400">
                  <a:solidFill>
                    <a:schemeClr val="tx1"/>
                  </a:solidFill>
                  <a:latin typeface="Arial" pitchFamily="34" charset="0"/>
                  <a:ea typeface="ＭＳ Ｐゴシック" pitchFamily="34" charset="-128"/>
                </a:defRPr>
              </a:lvl4pPr>
              <a:lvl5pPr marL="2057400" indent="-228600" defTabSz="912813">
                <a:defRPr sz="2400">
                  <a:solidFill>
                    <a:schemeClr val="tx1"/>
                  </a:solidFill>
                  <a:latin typeface="Arial" pitchFamily="34" charset="0"/>
                  <a:ea typeface="ＭＳ Ｐゴシック" pitchFamily="34" charset="-128"/>
                </a:defRPr>
              </a:lvl5pPr>
              <a:lvl6pPr marL="25146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912813"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67204407"/>
      </p:ext>
    </p:extLst>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D764566-AE95-46F7-8BBE-F9BDDA38FBAC}"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9960989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7864826"/>
      </p:ext>
    </p:extLst>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40782859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00770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5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5785380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3877267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7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34529658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953648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8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4305791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9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7334065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0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573757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s-E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8F172AD-3661-4377-AC3C-C66865DB4C1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4412572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1_Title Slide">
    <p:spTree>
      <p:nvGrpSpPr>
        <p:cNvPr id="1" name=""/>
        <p:cNvGrpSpPr/>
        <p:nvPr/>
      </p:nvGrpSpPr>
      <p:grpSpPr>
        <a:xfrm>
          <a:off x="0" y="0"/>
          <a:ext cx="0" cy="0"/>
          <a:chOff x="0" y="0"/>
          <a:chExt cx="0" cy="0"/>
        </a:xfrm>
      </p:grpSpPr>
      <p:pic>
        <p:nvPicPr>
          <p:cNvPr id="4" name="Picture 6" descr="C:\Users\emerritt1\Desktop\logo.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76375" y="0"/>
            <a:ext cx="619125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1752600"/>
            <a:ext cx="7772400" cy="1927225"/>
          </a:xfrm>
        </p:spPr>
        <p:txBody>
          <a:bodyPr/>
          <a:lstStyle>
            <a:lvl1pPr>
              <a:defRPr b="1" cap="small" baseline="0">
                <a:solidFill>
                  <a:schemeClr val="accent4"/>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57300" y="4343400"/>
            <a:ext cx="6629400" cy="1524000"/>
          </a:xfrm>
        </p:spPr>
        <p:txBody>
          <a:bodyPr/>
          <a:lstStyle>
            <a:lvl1pPr marL="0" indent="0" algn="ctr">
              <a:buNone/>
              <a:defRPr cap="small" baseline="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5216231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2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srgbClr val="000000"/>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825170789"/>
      </p:ext>
    </p:extLst>
  </p:cSld>
  <p:clrMapOvr>
    <a:masterClrMapping/>
  </p:clrMapOvr>
  <p:transition spd="slow"/>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59374244"/>
      </p:ext>
    </p:extLst>
  </p:cSld>
  <p:clrMapOvr>
    <a:masterClrMapping/>
  </p:clrMapOvr>
  <p:transition spd="slow"/>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3_Title Slide">
    <p:bg>
      <p:bgPr>
        <a:solidFill>
          <a:srgbClr val="FFFFFF"/>
        </a:solidFill>
        <a:effectLst/>
      </p:bgPr>
    </p:bg>
    <p:spTree>
      <p:nvGrpSpPr>
        <p:cNvPr id="1" name=""/>
        <p:cNvGrpSpPr/>
        <p:nvPr/>
      </p:nvGrpSpPr>
      <p:grpSpPr>
        <a:xfrm>
          <a:off x="0" y="0"/>
          <a:ext cx="0" cy="0"/>
          <a:chOff x="0" y="0"/>
          <a:chExt cx="0" cy="0"/>
        </a:xfrm>
      </p:grpSpPr>
      <p:pic>
        <p:nvPicPr>
          <p:cNvPr id="4" name="Picture 7" descr="READYppt_title_2.jpg"/>
          <p:cNvPicPr>
            <a:picLocks noChangeAspect="1"/>
          </p:cNvPicPr>
          <p:nvPr userDrawn="1"/>
        </p:nvPicPr>
        <p:blipFill>
          <a:blip r:embed="rId2">
            <a:extLst>
              <a:ext uri="{28A0092B-C50C-407E-A947-70E740481C1C}">
                <a14:useLocalDpi xmlns:a14="http://schemas.microsoft.com/office/drawing/2010/main" val="0"/>
              </a:ext>
            </a:extLst>
          </a:blip>
          <a:srcRect r="75462" b="65926"/>
          <a:stretch>
            <a:fillRect/>
          </a:stretch>
        </p:blipFill>
        <p:spPr bwMode="auto">
          <a:xfrm>
            <a:off x="0" y="0"/>
            <a:ext cx="22431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0"/>
          <p:cNvGrpSpPr>
            <a:grpSpLocks/>
          </p:cNvGrpSpPr>
          <p:nvPr userDrawn="1"/>
        </p:nvGrpSpPr>
        <p:grpSpPr bwMode="auto">
          <a:xfrm>
            <a:off x="241300" y="6305550"/>
            <a:ext cx="6172200" cy="304800"/>
            <a:chOff x="241300" y="6305550"/>
            <a:chExt cx="6172200" cy="304800"/>
          </a:xfrm>
        </p:grpSpPr>
        <p:sp>
          <p:nvSpPr>
            <p:cNvPr id="7" name="Rectangle 9"/>
            <p:cNvSpPr>
              <a:spLocks noChangeArrowheads="1"/>
            </p:cNvSpPr>
            <p:nvPr userDrawn="1"/>
          </p:nvSpPr>
          <p:spPr bwMode="auto">
            <a:xfrm>
              <a:off x="241300" y="6305550"/>
              <a:ext cx="6172200" cy="304800"/>
            </a:xfrm>
            <a:prstGeom prst="rect">
              <a:avLst/>
            </a:prstGeom>
            <a:solidFill>
              <a:schemeClr val="accent1"/>
            </a:solidFill>
            <a:ln>
              <a:noFill/>
            </a:ln>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0" fontAlgn="base" hangingPunct="0">
                <a:spcBef>
                  <a:spcPct val="0"/>
                </a:spcBef>
                <a:spcAft>
                  <a:spcPct val="0"/>
                </a:spcAft>
                <a:defRPr/>
              </a:pPr>
              <a:endParaRPr lang="en-US" altLang="en-US" smtClean="0">
                <a:solidFill>
                  <a:prstClr val="black"/>
                </a:solidFill>
              </a:endParaRPr>
            </a:p>
          </p:txBody>
        </p:sp>
        <p:pic>
          <p:nvPicPr>
            <p:cNvPr id="8" name="Picture 10" descr="logo_oel.jpg"/>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336550" y="6339416"/>
              <a:ext cx="5791200" cy="169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5" name="Rectangle 3"/>
          <p:cNvSpPr>
            <a:spLocks noGrp="1" noChangeArrowheads="1"/>
          </p:cNvSpPr>
          <p:nvPr>
            <p:ph type="ctrTitle"/>
          </p:nvPr>
        </p:nvSpPr>
        <p:spPr>
          <a:xfrm>
            <a:off x="2438400" y="2667000"/>
            <a:ext cx="5562600" cy="2667000"/>
          </a:xfrm>
        </p:spPr>
        <p:txBody>
          <a:bodyPr/>
          <a:lstStyle>
            <a:lvl1pPr algn="ctr">
              <a:defRPr sz="2000">
                <a:solidFill>
                  <a:srgbClr val="63554C"/>
                </a:solidFill>
              </a:defRPr>
            </a:lvl1pPr>
          </a:lstStyle>
          <a:p>
            <a:endParaRPr lang="en-US" dirty="0"/>
          </a:p>
        </p:txBody>
      </p:sp>
      <p:sp>
        <p:nvSpPr>
          <p:cNvPr id="6" name="Text Placeholder 5"/>
          <p:cNvSpPr>
            <a:spLocks noGrp="1"/>
          </p:cNvSpPr>
          <p:nvPr>
            <p:ph type="body" sz="quarter" idx="10"/>
          </p:nvPr>
        </p:nvSpPr>
        <p:spPr>
          <a:xfrm>
            <a:off x="2286000" y="838200"/>
            <a:ext cx="6400800" cy="1295400"/>
          </a:xfrm>
        </p:spPr>
        <p:txBody>
          <a:bodyPr/>
          <a:lstStyle>
            <a:lvl1pPr marL="0" indent="0">
              <a:buNone/>
              <a:defRPr sz="4400" b="1"/>
            </a:lvl1pPr>
          </a:lstStyle>
          <a:p>
            <a:pPr lvl="0"/>
            <a:r>
              <a:rPr lang="en-US" dirty="0" smtClean="0"/>
              <a:t>Click to edit Master text style</a:t>
            </a:r>
          </a:p>
        </p:txBody>
      </p:sp>
    </p:spTree>
    <p:extLst>
      <p:ext uri="{BB962C8B-B14F-4D97-AF65-F5344CB8AC3E}">
        <p14:creationId xmlns:p14="http://schemas.microsoft.com/office/powerpoint/2010/main" val="19505439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63554C"/>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rgbClr val="63554C"/>
                </a:solidFill>
              </a:defRPr>
            </a:lvl1pPr>
            <a:lvl2pPr>
              <a:defRPr>
                <a:solidFill>
                  <a:srgbClr val="63554C"/>
                </a:solidFill>
              </a:defRPr>
            </a:lvl2pPr>
            <a:lvl3pPr>
              <a:defRPr>
                <a:solidFill>
                  <a:srgbClr val="63554C"/>
                </a:solidFill>
              </a:defRPr>
            </a:lvl3pPr>
            <a:lvl4pPr>
              <a:defRPr>
                <a:solidFill>
                  <a:srgbClr val="63554C"/>
                </a:solidFill>
              </a:defRPr>
            </a:lvl4pPr>
            <a:lvl5pPr>
              <a:defRPr>
                <a:solidFill>
                  <a:srgbClr val="63554C"/>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60169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00ACFA7-8D24-4EB9-B093-528414CDA59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3182609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s-E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s-E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B5ECD6F6-99DA-40F3-A890-F6B8307E8BB9}"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4107230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s-E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s-E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F3ED3570-2872-4117-ABDE-38A7C731ADA9}"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5052401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s-E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C5BB5F78-3952-4277-9527-44731B37AE7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905793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C6E09D1-6CEA-4D3D-8807-F123BA39D55C}"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79076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s-E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7F71168-1FB3-4737-9245-202EEBFB1F71}" type="slidenum">
              <a:rPr lang="es-ES">
                <a:solidFill>
                  <a:srgbClr val="000000"/>
                </a:solidFill>
              </a:rPr>
              <a:pPr/>
              <a:t>‹#›</a:t>
            </a:fld>
            <a:endParaRPr lang="es-ES">
              <a:solidFill>
                <a:srgbClr val="000000"/>
              </a:solidFill>
            </a:endParaRPr>
          </a:p>
        </p:txBody>
      </p:sp>
    </p:spTree>
    <p:extLst>
      <p:ext uri="{BB962C8B-B14F-4D97-AF65-F5344CB8AC3E}">
        <p14:creationId xmlns:p14="http://schemas.microsoft.com/office/powerpoint/2010/main" val="1961119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6"/>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s-ES" smtClean="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s-ES" smtClean="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6735B215-2B38-4A9E-A9D5-8320E5413448}" type="slidenum">
              <a:rPr lang="es-ES" smtClean="0">
                <a:solidFill>
                  <a:srgbClr val="000000"/>
                </a:solidFill>
              </a:rPr>
              <a:pPr fontAlgn="base">
                <a:spcBef>
                  <a:spcPct val="0"/>
                </a:spcBef>
                <a:spcAft>
                  <a:spcPct val="0"/>
                </a:spcAft>
              </a:pPr>
              <a:t>‹#›</a:t>
            </a:fld>
            <a:endParaRPr lang="es-ES" smtClean="0">
              <a:solidFill>
                <a:srgbClr val="000000"/>
              </a:solidFill>
            </a:endParaRPr>
          </a:p>
        </p:txBody>
      </p:sp>
    </p:spTree>
    <p:extLst>
      <p:ext uri="{BB962C8B-B14F-4D97-AF65-F5344CB8AC3E}">
        <p14:creationId xmlns:p14="http://schemas.microsoft.com/office/powerpoint/2010/main" val="1005655981"/>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660" r:id="rId12"/>
    <p:sldLayoutId id="2147483661" r:id="rId13"/>
    <p:sldLayoutId id="2147483705" r:id="rId14"/>
    <p:sldLayoutId id="2147483706"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 id="2147483690" r:id="rId32"/>
    <p:sldLayoutId id="2147483691" r:id="rId33"/>
    <p:sldLayoutId id="2147483692" r:id="rId3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tmp"/><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hyperlink" Target="https://www.youtube.com/watch?v=AQ3hjymiCC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r5k3formativeassessmentsupport.ncdpi.wikispaces.net/KEA+Resource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tm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tmp"/><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tmp"/></Relationships>
</file>

<file path=ppt/slides/_rels/slide18.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4.tmp"/></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8" name="Rectangle 150"/>
          <p:cNvSpPr>
            <a:spLocks noGrp="1" noChangeArrowheads="1"/>
          </p:cNvSpPr>
          <p:nvPr>
            <p:ph type="ctrTitle"/>
          </p:nvPr>
        </p:nvSpPr>
        <p:spPr>
          <a:xfrm>
            <a:off x="35257" y="1611573"/>
            <a:ext cx="9144000" cy="2133600"/>
          </a:xfrm>
        </p:spPr>
        <p:txBody>
          <a:bodyPr/>
          <a:lstStyle/>
          <a:p>
            <a:r>
              <a:rPr lang="es-UY" b="1" dirty="0" smtClean="0">
                <a:solidFill>
                  <a:schemeClr val="accent1">
                    <a:lumMod val="50000"/>
                  </a:schemeClr>
                </a:solidFill>
              </a:rPr>
              <a:t>Kindergarten </a:t>
            </a:r>
            <a:r>
              <a:rPr lang="es-UY" b="1" dirty="0" err="1" smtClean="0">
                <a:solidFill>
                  <a:schemeClr val="accent1">
                    <a:lumMod val="50000"/>
                  </a:schemeClr>
                </a:solidFill>
              </a:rPr>
              <a:t>Entry</a:t>
            </a:r>
            <a:r>
              <a:rPr lang="es-UY" b="1" dirty="0" smtClean="0">
                <a:solidFill>
                  <a:schemeClr val="accent1">
                    <a:lumMod val="50000"/>
                  </a:schemeClr>
                </a:solidFill>
              </a:rPr>
              <a:t> </a:t>
            </a:r>
            <a:r>
              <a:rPr lang="es-UY" b="1" dirty="0" err="1" smtClean="0">
                <a:solidFill>
                  <a:schemeClr val="accent1">
                    <a:lumMod val="50000"/>
                  </a:schemeClr>
                </a:solidFill>
              </a:rPr>
              <a:t>Assessment</a:t>
            </a:r>
            <a:r>
              <a:rPr lang="es-UY" b="1" dirty="0" smtClean="0">
                <a:solidFill>
                  <a:schemeClr val="accent1">
                    <a:lumMod val="50000"/>
                  </a:schemeClr>
                </a:solidFill>
              </a:rPr>
              <a:t/>
            </a:r>
            <a:br>
              <a:rPr lang="es-UY" b="1" dirty="0" smtClean="0">
                <a:solidFill>
                  <a:schemeClr val="accent1">
                    <a:lumMod val="50000"/>
                  </a:schemeClr>
                </a:solidFill>
              </a:rPr>
            </a:br>
            <a:r>
              <a:rPr lang="es-UY" sz="2400" b="1" dirty="0" err="1" smtClean="0">
                <a:solidFill>
                  <a:schemeClr val="accent1">
                    <a:lumMod val="50000"/>
                  </a:schemeClr>
                </a:solidFill>
              </a:rPr>
              <a:t>Emotional</a:t>
            </a:r>
            <a:r>
              <a:rPr lang="es-UY" sz="2400" b="1" dirty="0" smtClean="0">
                <a:solidFill>
                  <a:schemeClr val="accent1">
                    <a:lumMod val="50000"/>
                  </a:schemeClr>
                </a:solidFill>
              </a:rPr>
              <a:t> </a:t>
            </a:r>
            <a:r>
              <a:rPr lang="es-UY" sz="2400" b="1" dirty="0" err="1" smtClean="0">
                <a:solidFill>
                  <a:schemeClr val="accent1">
                    <a:lumMod val="50000"/>
                  </a:schemeClr>
                </a:solidFill>
              </a:rPr>
              <a:t>Literacy</a:t>
            </a:r>
            <a:r>
              <a:rPr lang="es-UY" sz="2400" b="1" dirty="0" smtClean="0">
                <a:solidFill>
                  <a:schemeClr val="accent1">
                    <a:lumMod val="50000"/>
                  </a:schemeClr>
                </a:solidFill>
              </a:rPr>
              <a:t/>
            </a:r>
            <a:br>
              <a:rPr lang="es-UY" sz="2400" b="1" dirty="0" smtClean="0">
                <a:solidFill>
                  <a:schemeClr val="accent1">
                    <a:lumMod val="50000"/>
                  </a:schemeClr>
                </a:solidFill>
              </a:rPr>
            </a:br>
            <a:r>
              <a:rPr lang="es-UY" sz="2400" b="1" dirty="0" err="1" smtClean="0">
                <a:solidFill>
                  <a:schemeClr val="accent1">
                    <a:lumMod val="50000"/>
                  </a:schemeClr>
                </a:solidFill>
              </a:rPr>
              <a:t>Engagement</a:t>
            </a:r>
            <a:r>
              <a:rPr lang="es-UY" sz="2400" b="1" dirty="0" smtClean="0">
                <a:solidFill>
                  <a:schemeClr val="accent1">
                    <a:lumMod val="50000"/>
                  </a:schemeClr>
                </a:solidFill>
              </a:rPr>
              <a:t> in </a:t>
            </a:r>
            <a:r>
              <a:rPr lang="es-UY" sz="2400" b="1" dirty="0" err="1" smtClean="0">
                <a:solidFill>
                  <a:schemeClr val="accent1">
                    <a:lumMod val="50000"/>
                  </a:schemeClr>
                </a:solidFill>
              </a:rPr>
              <a:t>Self-Selected</a:t>
            </a:r>
            <a:r>
              <a:rPr lang="es-UY" sz="2400" b="1" dirty="0" smtClean="0">
                <a:solidFill>
                  <a:schemeClr val="accent1">
                    <a:lumMod val="50000"/>
                  </a:schemeClr>
                </a:solidFill>
              </a:rPr>
              <a:t> </a:t>
            </a:r>
            <a:r>
              <a:rPr lang="es-UY" sz="2400" b="1" dirty="0" err="1" smtClean="0">
                <a:solidFill>
                  <a:schemeClr val="accent1">
                    <a:lumMod val="50000"/>
                  </a:schemeClr>
                </a:solidFill>
              </a:rPr>
              <a:t>Activities</a:t>
            </a:r>
            <a:endParaRPr lang="es-ES" sz="2400" b="1" dirty="0">
              <a:solidFill>
                <a:schemeClr val="accent1">
                  <a:lumMod val="50000"/>
                </a:schemeClr>
              </a:solidFill>
            </a:endParaRPr>
          </a:p>
        </p:txBody>
      </p:sp>
      <p:sp>
        <p:nvSpPr>
          <p:cNvPr id="3" name="Rectangle 150"/>
          <p:cNvSpPr txBox="1">
            <a:spLocks noChangeArrowheads="1"/>
          </p:cNvSpPr>
          <p:nvPr/>
        </p:nvSpPr>
        <p:spPr bwMode="auto">
          <a:xfrm>
            <a:off x="329821" y="3733800"/>
            <a:ext cx="83058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a:lstStyle>
          <a:p>
            <a:r>
              <a:rPr lang="es-UY" sz="4000" b="1" dirty="0" err="1" smtClean="0">
                <a:solidFill>
                  <a:schemeClr val="accent1">
                    <a:lumMod val="50000"/>
                  </a:schemeClr>
                </a:solidFill>
              </a:rPr>
              <a:t>March</a:t>
            </a:r>
            <a:r>
              <a:rPr lang="es-UY" sz="4000" b="1" dirty="0" smtClean="0">
                <a:solidFill>
                  <a:schemeClr val="accent1">
                    <a:lumMod val="50000"/>
                  </a:schemeClr>
                </a:solidFill>
              </a:rPr>
              <a:t> 2016</a:t>
            </a:r>
            <a:endParaRPr lang="es-ES" sz="4000" b="1" dirty="0">
              <a:solidFill>
                <a:schemeClr val="accent1">
                  <a:lumMod val="50000"/>
                </a:schemeClr>
              </a:solidFill>
            </a:endParaRPr>
          </a:p>
        </p:txBody>
      </p:sp>
    </p:spTree>
    <p:extLst>
      <p:ext uri="{BB962C8B-B14F-4D97-AF65-F5344CB8AC3E}">
        <p14:creationId xmlns:p14="http://schemas.microsoft.com/office/powerpoint/2010/main" val="40375582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Performance Descriptors</a:t>
            </a:r>
            <a:endParaRPr lang="en-US" dirty="0"/>
          </a:p>
        </p:txBody>
      </p:sp>
      <p:pic>
        <p:nvPicPr>
          <p:cNvPr id="4" name="Content Placeholder 3" descr="Screen Clipping"/>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524000"/>
            <a:ext cx="8229600" cy="3753733"/>
          </a:xfrm>
        </p:spPr>
      </p:pic>
      <p:sp>
        <p:nvSpPr>
          <p:cNvPr id="6" name="Rectangle 5"/>
          <p:cNvSpPr/>
          <p:nvPr/>
        </p:nvSpPr>
        <p:spPr>
          <a:xfrm>
            <a:off x="5867400" y="5159991"/>
            <a:ext cx="3276600" cy="1676400"/>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b="1" dirty="0" smtClean="0"/>
              <a:t>How could students demonstrate the skills listed from A –D?</a:t>
            </a:r>
          </a:p>
          <a:p>
            <a:pPr algn="ctr"/>
            <a:r>
              <a:rPr lang="en-US" b="1" dirty="0" smtClean="0"/>
              <a:t>Use some of the other opportunities to “rewrite” the descriptors!</a:t>
            </a:r>
            <a:endParaRPr lang="en-US" b="1" dirty="0"/>
          </a:p>
        </p:txBody>
      </p:sp>
    </p:spTree>
    <p:extLst>
      <p:ext uri="{BB962C8B-B14F-4D97-AF65-F5344CB8AC3E}">
        <p14:creationId xmlns:p14="http://schemas.microsoft.com/office/powerpoint/2010/main" val="42114494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457200" y="15240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90000"/>
          </a:bodyPr>
          <a:lstStyle/>
          <a:p>
            <a:r>
              <a:rPr lang="en-US" dirty="0" smtClean="0"/>
              <a:t>2015-2016</a:t>
            </a:r>
            <a:br>
              <a:rPr lang="en-US" dirty="0" smtClean="0"/>
            </a:br>
            <a:r>
              <a:rPr lang="en-US" dirty="0" smtClean="0">
                <a:solidFill>
                  <a:srgbClr val="FF3300"/>
                </a:solidFill>
              </a:rPr>
              <a:t>Additional</a:t>
            </a:r>
            <a:r>
              <a:rPr lang="en-US" dirty="0" smtClean="0">
                <a:solidFill>
                  <a:schemeClr val="accent6">
                    <a:lumMod val="75000"/>
                  </a:schemeClr>
                </a:solidFill>
              </a:rPr>
              <a:t> </a:t>
            </a:r>
            <a:r>
              <a:rPr lang="en-US" dirty="0" smtClean="0"/>
              <a:t>Constructs</a:t>
            </a:r>
            <a:endParaRPr lang="en-US" dirty="0"/>
          </a:p>
        </p:txBody>
      </p:sp>
      <p:graphicFrame>
        <p:nvGraphicFramePr>
          <p:cNvPr id="7" name="Content Placeholder 5"/>
          <p:cNvGraphicFramePr>
            <a:graphicFrameLocks/>
          </p:cNvGraphicFramePr>
          <p:nvPr>
            <p:extLst>
              <p:ext uri="{D42A27DB-BD31-4B8C-83A1-F6EECF244321}">
                <p14:modId xmlns:p14="http://schemas.microsoft.com/office/powerpoint/2010/main" val="3553858054"/>
              </p:ext>
            </p:extLst>
          </p:nvPr>
        </p:nvGraphicFramePr>
        <p:xfrm>
          <a:off x="381000" y="1524000"/>
          <a:ext cx="8229600" cy="3962400"/>
        </p:xfrm>
        <a:graphic>
          <a:graphicData uri="http://schemas.openxmlformats.org/drawingml/2006/table">
            <a:tbl>
              <a:tblPr firstRow="1" bandRow="1">
                <a:tableStyleId>{5C22544A-7EE6-4342-B048-85BDC9FD1C3A}</a:tableStyleId>
              </a:tblPr>
              <a:tblGrid>
                <a:gridCol w="3886200"/>
                <a:gridCol w="4343400"/>
              </a:tblGrid>
              <a:tr h="370840">
                <a:tc>
                  <a:txBody>
                    <a:bodyPr/>
                    <a:lstStyle/>
                    <a:p>
                      <a:pPr algn="ctr"/>
                      <a:r>
                        <a:rPr lang="en-US" sz="2400" dirty="0" smtClean="0">
                          <a:solidFill>
                            <a:schemeClr val="tx1"/>
                          </a:solidFill>
                        </a:rPr>
                        <a:t>Domain</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smtClean="0">
                          <a:solidFill>
                            <a:schemeClr val="tx1"/>
                          </a:solidFill>
                        </a:rPr>
                        <a:t>Constructs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Approaches</a:t>
                      </a:r>
                      <a:r>
                        <a:rPr lang="en-US" sz="2000" b="1" baseline="0" dirty="0" smtClean="0"/>
                        <a:t> to Learning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dirty="0" smtClean="0">
                          <a:solidFill>
                            <a:schemeClr val="tx1"/>
                          </a:solidFill>
                        </a:rPr>
                        <a:t>Engagement in Self-Selected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Cognitive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Object Counting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Emotional-Social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1" dirty="0" smtClean="0">
                          <a:solidFill>
                            <a:srgbClr val="FF0000"/>
                          </a:solidFill>
                        </a:rPr>
                        <a:t>Emotional Literacy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Health</a:t>
                      </a:r>
                      <a:r>
                        <a:rPr lang="en-US" sz="2000" b="1" baseline="0" dirty="0" smtClean="0"/>
                        <a:t> &amp; Physical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dirty="0" smtClean="0">
                          <a:solidFill>
                            <a:schemeClr val="tx1"/>
                          </a:solidFill>
                        </a:rPr>
                        <a:t>Fine Motor Development</a:t>
                      </a:r>
                    </a:p>
                    <a:p>
                      <a:pPr algn="ctr"/>
                      <a:r>
                        <a:rPr lang="en-US" sz="2000" b="0" dirty="0" smtClean="0">
                          <a:solidFill>
                            <a:schemeClr val="tx1"/>
                          </a:solidFill>
                        </a:rPr>
                        <a:t>Crossing Midline</a:t>
                      </a:r>
                      <a:endParaRPr lang="en-US"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Language Development &amp; Communication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rPr>
                        <a:t>Book Orientation &amp; Print</a:t>
                      </a:r>
                      <a:r>
                        <a:rPr lang="en-US" sz="2000" baseline="0" dirty="0" smtClean="0">
                          <a:solidFill>
                            <a:schemeClr val="tx1"/>
                          </a:solidFill>
                        </a:rPr>
                        <a:t> Awareness</a:t>
                      </a:r>
                    </a:p>
                    <a:p>
                      <a:pPr algn="ctr"/>
                      <a:r>
                        <a:rPr lang="en-US" sz="2000" b="0" dirty="0" smtClean="0">
                          <a:solidFill>
                            <a:schemeClr val="tx1"/>
                          </a:solidFill>
                        </a:rPr>
                        <a:t>Following Directions</a:t>
                      </a:r>
                    </a:p>
                    <a:p>
                      <a:pPr algn="ctr"/>
                      <a:r>
                        <a:rPr lang="en-US" sz="2000" b="0" dirty="0" smtClean="0">
                          <a:solidFill>
                            <a:schemeClr val="tx1"/>
                          </a:solidFill>
                        </a:rPr>
                        <a:t>Letter Naming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Oval 2"/>
          <p:cNvSpPr/>
          <p:nvPr/>
        </p:nvSpPr>
        <p:spPr>
          <a:xfrm>
            <a:off x="5136106" y="2971800"/>
            <a:ext cx="2712493" cy="68580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57150">
                <a:solidFill>
                  <a:schemeClr val="tx1"/>
                </a:solidFill>
              </a:ln>
            </a:endParaRPr>
          </a:p>
        </p:txBody>
      </p:sp>
    </p:spTree>
    <p:extLst>
      <p:ext uri="{BB962C8B-B14F-4D97-AF65-F5344CB8AC3E}">
        <p14:creationId xmlns:p14="http://schemas.microsoft.com/office/powerpoint/2010/main" val="14335036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sz="4800" b="1" dirty="0" smtClean="0">
                <a:solidFill>
                  <a:schemeClr val="accent1">
                    <a:lumMod val="50000"/>
                  </a:schemeClr>
                </a:solidFill>
              </a:rPr>
              <a:t>Emotional Literacy</a:t>
            </a:r>
            <a:endParaRPr lang="en-US" sz="4800" b="1" dirty="0">
              <a:solidFill>
                <a:schemeClr val="accent1">
                  <a:lumMod val="50000"/>
                </a:schemeClr>
              </a:solidFill>
            </a:endParaRPr>
          </a:p>
        </p:txBody>
      </p:sp>
      <p:sp>
        <p:nvSpPr>
          <p:cNvPr id="3" name="Content Placeholder 2"/>
          <p:cNvSpPr>
            <a:spLocks noGrp="1"/>
          </p:cNvSpPr>
          <p:nvPr>
            <p:ph idx="1"/>
          </p:nvPr>
        </p:nvSpPr>
        <p:spPr>
          <a:xfrm>
            <a:off x="228600" y="2103437"/>
            <a:ext cx="8763000" cy="4525963"/>
          </a:xfrm>
        </p:spPr>
        <p:txBody>
          <a:bodyPr/>
          <a:lstStyle/>
          <a:p>
            <a:pPr marL="236538" indent="-236538"/>
            <a:r>
              <a:rPr lang="en-US" b="1" dirty="0" smtClean="0"/>
              <a:t>Domain:</a:t>
            </a:r>
            <a:r>
              <a:rPr lang="en-US" dirty="0" smtClean="0"/>
              <a:t>  Emotional and Social Development</a:t>
            </a:r>
          </a:p>
          <a:p>
            <a:pPr marL="236538" indent="-236538"/>
            <a:r>
              <a:rPr lang="en-US" b="1" dirty="0" smtClean="0"/>
              <a:t>Claim:  </a:t>
            </a:r>
            <a:r>
              <a:rPr lang="en-US" dirty="0" smtClean="0"/>
              <a:t>Students communicate about and use strategies to regulate responses to their own emotions.</a:t>
            </a:r>
            <a:endParaRPr lang="en-US" dirty="0"/>
          </a:p>
        </p:txBody>
      </p:sp>
    </p:spTree>
    <p:extLst>
      <p:ext uri="{BB962C8B-B14F-4D97-AF65-F5344CB8AC3E}">
        <p14:creationId xmlns:p14="http://schemas.microsoft.com/office/powerpoint/2010/main" val="30443340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hlinkClick r:id="rId2"/>
              </a:rPr>
              <a:t>https://</a:t>
            </a:r>
            <a:r>
              <a:rPr lang="en-US" dirty="0" smtClean="0">
                <a:hlinkClick r:id="rId2"/>
              </a:rPr>
              <a:t>www.youtube.com/watch?v=AQ3hjymiCCg</a:t>
            </a:r>
            <a:endParaRPr lang="en-US" dirty="0" smtClean="0"/>
          </a:p>
          <a:p>
            <a:endParaRPr lang="en-US" dirty="0"/>
          </a:p>
        </p:txBody>
      </p:sp>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6298" y="3200400"/>
            <a:ext cx="6087325" cy="3467584"/>
          </a:xfrm>
          <a:prstGeom prst="rect">
            <a:avLst/>
          </a:prstGeom>
        </p:spPr>
      </p:pic>
    </p:spTree>
    <p:extLst>
      <p:ext uri="{BB962C8B-B14F-4D97-AF65-F5344CB8AC3E}">
        <p14:creationId xmlns:p14="http://schemas.microsoft.com/office/powerpoint/2010/main" val="24794408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b="1" dirty="0" smtClean="0">
                <a:solidFill>
                  <a:schemeClr val="accent1">
                    <a:lumMod val="50000"/>
                  </a:schemeClr>
                </a:solidFill>
              </a:rPr>
              <a:t>Rationale</a:t>
            </a:r>
            <a:endParaRPr lang="en-US" sz="4800" b="1" dirty="0">
              <a:solidFill>
                <a:schemeClr val="accent1">
                  <a:lumMod val="50000"/>
                </a:schemeClr>
              </a:solidFill>
            </a:endParaRPr>
          </a:p>
        </p:txBody>
      </p:sp>
      <p:sp>
        <p:nvSpPr>
          <p:cNvPr id="3" name="Content Placeholder 2"/>
          <p:cNvSpPr>
            <a:spLocks noGrp="1"/>
          </p:cNvSpPr>
          <p:nvPr>
            <p:ph idx="1"/>
          </p:nvPr>
        </p:nvSpPr>
        <p:spPr>
          <a:xfrm>
            <a:off x="304800" y="1371600"/>
            <a:ext cx="8305800" cy="4525963"/>
          </a:xfrm>
        </p:spPr>
        <p:txBody>
          <a:bodyPr/>
          <a:lstStyle/>
          <a:p>
            <a:r>
              <a:rPr lang="en-US" sz="2000" dirty="0" smtClean="0"/>
              <a:t>“</a:t>
            </a:r>
            <a:r>
              <a:rPr lang="en-US" sz="2000" b="1" dirty="0" smtClean="0">
                <a:solidFill>
                  <a:schemeClr val="accent2"/>
                </a:solidFill>
              </a:rPr>
              <a:t>Children who are able </a:t>
            </a:r>
            <a:r>
              <a:rPr lang="en-US" sz="2000" dirty="0" smtClean="0"/>
              <a:t>to identify and express their emotions are better able to manage strong emotions, and therefore often have better relationships with children in their classroom and have better social skills with peers, both of which are important competencies for success in school.”</a:t>
            </a:r>
          </a:p>
          <a:p>
            <a:endParaRPr lang="en-US" sz="2000" dirty="0" smtClean="0"/>
          </a:p>
          <a:p>
            <a:r>
              <a:rPr lang="en-US" sz="2000" dirty="0" smtClean="0"/>
              <a:t>“</a:t>
            </a:r>
            <a:r>
              <a:rPr lang="en-US" sz="2000" b="1" dirty="0" smtClean="0">
                <a:solidFill>
                  <a:schemeClr val="accent2"/>
                </a:solidFill>
              </a:rPr>
              <a:t>Children who have difficulty </a:t>
            </a:r>
            <a:r>
              <a:rPr lang="en-US" sz="2000" dirty="0" smtClean="0"/>
              <a:t>managing frustration or maintaining a positive attitude may also have difficulty with tasks that are important for academic learning, such as focusing attention, planning and finishing tasks, and regulating other behaviors that are important for academic learning.”</a:t>
            </a:r>
            <a:endParaRPr lang="en-US" sz="2000" dirty="0"/>
          </a:p>
        </p:txBody>
      </p:sp>
      <p:pic>
        <p:nvPicPr>
          <p:cNvPr id="4" name="Picture 3" descr="KEA ProgressionBook.pdf - Adobe Reader"/>
          <p:cNvPicPr>
            <a:picLocks noChangeAspect="1"/>
          </p:cNvPicPr>
          <p:nvPr/>
        </p:nvPicPr>
        <p:blipFill rotWithShape="1">
          <a:blip r:embed="rId2" cstate="print">
            <a:duotone>
              <a:prstClr val="black"/>
              <a:srgbClr val="00B0F0">
                <a:tint val="45000"/>
                <a:satMod val="400000"/>
              </a:srgbClr>
            </a:duotone>
            <a:extLst>
              <a:ext uri="{28A0092B-C50C-407E-A947-70E740481C1C}">
                <a14:useLocalDpi xmlns:a14="http://schemas.microsoft.com/office/drawing/2010/main" val="0"/>
              </a:ext>
            </a:extLst>
          </a:blip>
          <a:srcRect l="25279" t="9426" r="21776" b="1839"/>
          <a:stretch/>
        </p:blipFill>
        <p:spPr>
          <a:xfrm>
            <a:off x="7543800" y="4705814"/>
            <a:ext cx="1600200" cy="2152186"/>
          </a:xfrm>
          <a:prstGeom prst="rect">
            <a:avLst/>
          </a:prstGeom>
        </p:spPr>
      </p:pic>
      <p:sp>
        <p:nvSpPr>
          <p:cNvPr id="5" name="Oval 4"/>
          <p:cNvSpPr/>
          <p:nvPr/>
        </p:nvSpPr>
        <p:spPr>
          <a:xfrm>
            <a:off x="6705600" y="381000"/>
            <a:ext cx="2057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t>Pg. 17</a:t>
            </a:r>
            <a:endParaRPr lang="en-US" sz="3200" b="1" dirty="0"/>
          </a:p>
        </p:txBody>
      </p:sp>
    </p:spTree>
    <p:extLst>
      <p:ext uri="{BB962C8B-B14F-4D97-AF65-F5344CB8AC3E}">
        <p14:creationId xmlns:p14="http://schemas.microsoft.com/office/powerpoint/2010/main" val="1709764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1">
                    <a:lumMod val="50000"/>
                  </a:schemeClr>
                </a:solidFill>
              </a:rPr>
              <a:t>Social and Emotional Learning</a:t>
            </a:r>
            <a:endParaRPr lang="en-US" b="1" dirty="0">
              <a:solidFill>
                <a:schemeClr val="accent1">
                  <a:lumMod val="50000"/>
                </a:schemeClr>
              </a:solidFill>
            </a:endParaRPr>
          </a:p>
        </p:txBody>
      </p:sp>
      <p:sp>
        <p:nvSpPr>
          <p:cNvPr id="3" name="Content Placeholder 2"/>
          <p:cNvSpPr>
            <a:spLocks noGrp="1"/>
          </p:cNvSpPr>
          <p:nvPr>
            <p:ph idx="1"/>
          </p:nvPr>
        </p:nvSpPr>
        <p:spPr/>
        <p:txBody>
          <a:bodyPr/>
          <a:lstStyle/>
          <a:p>
            <a:r>
              <a:rPr lang="en-US" dirty="0">
                <a:hlinkClick r:id="rId3"/>
              </a:rPr>
              <a:t>http://</a:t>
            </a:r>
            <a:r>
              <a:rPr lang="en-US" dirty="0" smtClean="0">
                <a:hlinkClick r:id="rId3"/>
              </a:rPr>
              <a:t>r5k3formativeassessmentsupport.ncdpi.wikispaces.net/KEA+Resources</a:t>
            </a:r>
            <a:endParaRPr lang="en-US" dirty="0" smtClean="0"/>
          </a:p>
          <a:p>
            <a:endParaRPr lang="en-US" dirty="0"/>
          </a:p>
        </p:txBody>
      </p:sp>
      <p:pic>
        <p:nvPicPr>
          <p:cNvPr id="4" name="Picture 3"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6707" y="3429000"/>
            <a:ext cx="4010585" cy="2934110"/>
          </a:xfrm>
          <a:prstGeom prst="rect">
            <a:avLst/>
          </a:prstGeom>
        </p:spPr>
      </p:pic>
    </p:spTree>
    <p:extLst>
      <p:ext uri="{BB962C8B-B14F-4D97-AF65-F5344CB8AC3E}">
        <p14:creationId xmlns:p14="http://schemas.microsoft.com/office/powerpoint/2010/main" val="5859559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600" b="1" dirty="0" smtClean="0">
                <a:solidFill>
                  <a:schemeClr val="accent1">
                    <a:lumMod val="50000"/>
                  </a:schemeClr>
                </a:solidFill>
              </a:rPr>
              <a:t>Caution!</a:t>
            </a:r>
            <a:endParaRPr lang="en-US" sz="6600" b="1" dirty="0">
              <a:solidFill>
                <a:schemeClr val="accent1">
                  <a:lumMod val="50000"/>
                </a:schemeClr>
              </a:solidFill>
            </a:endParaRPr>
          </a:p>
        </p:txBody>
      </p:sp>
      <p:sp>
        <p:nvSpPr>
          <p:cNvPr id="3" name="Content Placeholder 2"/>
          <p:cNvSpPr>
            <a:spLocks noGrp="1"/>
          </p:cNvSpPr>
          <p:nvPr>
            <p:ph idx="1"/>
          </p:nvPr>
        </p:nvSpPr>
        <p:spPr/>
        <p:txBody>
          <a:bodyPr/>
          <a:lstStyle/>
          <a:p>
            <a:r>
              <a:rPr lang="en-US" dirty="0" smtClean="0"/>
              <a:t>Read the four points on page 17 that teachers need to keep in mind when evaluating student’s emotional regulation</a:t>
            </a:r>
          </a:p>
          <a:p>
            <a:endParaRPr lang="en-US" dirty="0" smtClean="0"/>
          </a:p>
          <a:p>
            <a:r>
              <a:rPr lang="en-US" dirty="0" smtClean="0"/>
              <a:t>Why are these important?  </a:t>
            </a:r>
            <a:endParaRPr lang="en-US" dirty="0"/>
          </a:p>
        </p:txBody>
      </p:sp>
    </p:spTree>
    <p:extLst>
      <p:ext uri="{BB962C8B-B14F-4D97-AF65-F5344CB8AC3E}">
        <p14:creationId xmlns:p14="http://schemas.microsoft.com/office/powerpoint/2010/main" val="33310495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 Clipping"/>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2400" y="35257"/>
            <a:ext cx="5697969" cy="3855652"/>
          </a:xfrm>
        </p:spPr>
      </p:pic>
      <p:pic>
        <p:nvPicPr>
          <p:cNvPr id="6" name="Picture 5"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40090" y="3200400"/>
            <a:ext cx="4542920" cy="3657600"/>
          </a:xfrm>
          <a:prstGeom prst="rect">
            <a:avLst/>
          </a:prstGeom>
        </p:spPr>
      </p:pic>
    </p:spTree>
    <p:extLst>
      <p:ext uri="{BB962C8B-B14F-4D97-AF65-F5344CB8AC3E}">
        <p14:creationId xmlns:p14="http://schemas.microsoft.com/office/powerpoint/2010/main" val="26501779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Screen Clipping"/>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055476" y="2057400"/>
            <a:ext cx="3555560" cy="4401090"/>
          </a:xfrm>
        </p:spPr>
      </p:pic>
      <p:pic>
        <p:nvPicPr>
          <p:cNvPr id="4" name="Picture 3" descr="Screen Clippi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 y="228600"/>
            <a:ext cx="4191000" cy="4191000"/>
          </a:xfrm>
          <a:prstGeom prst="rect">
            <a:avLst/>
          </a:prstGeom>
        </p:spPr>
      </p:pic>
    </p:spTree>
    <p:extLst>
      <p:ext uri="{BB962C8B-B14F-4D97-AF65-F5344CB8AC3E}">
        <p14:creationId xmlns:p14="http://schemas.microsoft.com/office/powerpoint/2010/main" val="29303971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b="1" dirty="0" smtClean="0">
                <a:solidFill>
                  <a:schemeClr val="accent1">
                    <a:lumMod val="50000"/>
                  </a:schemeClr>
                </a:solidFill>
              </a:rPr>
              <a:t>Opportunities for Eliciting Evidence of Learning</a:t>
            </a:r>
            <a:endParaRPr lang="en-US" b="1" dirty="0">
              <a:solidFill>
                <a:schemeClr val="accent1">
                  <a:lumMod val="50000"/>
                </a:schemeClr>
              </a:solidFill>
            </a:endParaRPr>
          </a:p>
        </p:txBody>
      </p:sp>
      <p:sp>
        <p:nvSpPr>
          <p:cNvPr id="3" name="Content Placeholder 2"/>
          <p:cNvSpPr>
            <a:spLocks noGrp="1"/>
          </p:cNvSpPr>
          <p:nvPr>
            <p:ph idx="1"/>
          </p:nvPr>
        </p:nvSpPr>
        <p:spPr>
          <a:xfrm>
            <a:off x="457200" y="2133600"/>
            <a:ext cx="8229600" cy="4525963"/>
          </a:xfrm>
        </p:spPr>
        <p:txBody>
          <a:bodyPr/>
          <a:lstStyle/>
          <a:p>
            <a:r>
              <a:rPr lang="en-US" sz="2800" dirty="0" smtClean="0">
                <a:solidFill>
                  <a:schemeClr val="accent4"/>
                </a:solidFill>
              </a:rPr>
              <a:t>Entering the classroom</a:t>
            </a:r>
          </a:p>
          <a:p>
            <a:r>
              <a:rPr lang="en-US" sz="2800" dirty="0" smtClean="0">
                <a:solidFill>
                  <a:schemeClr val="accent4"/>
                </a:solidFill>
              </a:rPr>
              <a:t>Listening to a story</a:t>
            </a:r>
          </a:p>
          <a:p>
            <a:r>
              <a:rPr lang="en-US" sz="2800" dirty="0" smtClean="0">
                <a:solidFill>
                  <a:schemeClr val="accent4"/>
                </a:solidFill>
              </a:rPr>
              <a:t>Talking about the day’s schedule</a:t>
            </a:r>
          </a:p>
          <a:p>
            <a:r>
              <a:rPr lang="en-US" sz="2800" dirty="0" smtClean="0">
                <a:solidFill>
                  <a:schemeClr val="accent4"/>
                </a:solidFill>
              </a:rPr>
              <a:t>Interactions throughout the school day</a:t>
            </a:r>
            <a:endParaRPr lang="en-US" sz="2800" dirty="0">
              <a:solidFill>
                <a:schemeClr val="accent4"/>
              </a:solidFill>
            </a:endParaRPr>
          </a:p>
        </p:txBody>
      </p:sp>
    </p:spTree>
    <p:extLst>
      <p:ext uri="{BB962C8B-B14F-4D97-AF65-F5344CB8AC3E}">
        <p14:creationId xmlns:p14="http://schemas.microsoft.com/office/powerpoint/2010/main" val="22155408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fontScale="90000"/>
          </a:bodyPr>
          <a:lstStyle/>
          <a:p>
            <a:r>
              <a:rPr lang="en-US" altLang="en-US" b="1" dirty="0">
                <a:solidFill>
                  <a:schemeClr val="tx1"/>
                </a:solidFill>
              </a:rPr>
              <a:t>Educating the Whole Child:</a:t>
            </a:r>
            <a:br>
              <a:rPr lang="en-US" altLang="en-US" b="1" dirty="0">
                <a:solidFill>
                  <a:schemeClr val="tx1"/>
                </a:solidFill>
              </a:rPr>
            </a:br>
            <a:r>
              <a:rPr lang="en-US" altLang="en-US" dirty="0"/>
              <a:t>5 Domains of Learning and Development</a:t>
            </a:r>
            <a:endParaRPr lang="en-US" b="1" dirty="0"/>
          </a:p>
        </p:txBody>
      </p:sp>
      <p:pic>
        <p:nvPicPr>
          <p:cNvPr id="3" name="Content Placeholder 2" descr="Screen Shot 2014-12-04 at 4.10.01 PM.png"/>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t="1614" b="-484"/>
          <a:stretch/>
        </p:blipFill>
        <p:spPr>
          <a:xfrm>
            <a:off x="685800" y="2133600"/>
            <a:ext cx="7969598" cy="4408714"/>
          </a:xfrm>
        </p:spPr>
      </p:pic>
    </p:spTree>
    <p:extLst>
      <p:ext uri="{BB962C8B-B14F-4D97-AF65-F5344CB8AC3E}">
        <p14:creationId xmlns:p14="http://schemas.microsoft.com/office/powerpoint/2010/main" val="18073965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55837"/>
            <a:ext cx="8229600" cy="4525963"/>
          </a:xfrm>
        </p:spPr>
        <p:txBody>
          <a:bodyPr/>
          <a:lstStyle/>
          <a:p>
            <a:r>
              <a:rPr lang="en-US" dirty="0" smtClean="0"/>
              <a:t>Where would these children fall along the Emotional Literacy Continuum?</a:t>
            </a:r>
          </a:p>
          <a:p>
            <a:endParaRPr lang="en-US" dirty="0"/>
          </a:p>
        </p:txBody>
      </p:sp>
      <p:sp>
        <p:nvSpPr>
          <p:cNvPr id="4" name="Title 1"/>
          <p:cNvSpPr txBox="1">
            <a:spLocks/>
          </p:cNvSpPr>
          <p:nvPr/>
        </p:nvSpPr>
        <p:spPr bwMode="auto">
          <a:xfrm>
            <a:off x="457200" y="457200"/>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cs typeface="Arial" pitchFamily="34" charset="0"/>
              </a:defRPr>
            </a:lvl2pPr>
            <a:lvl3pPr algn="ctr" rtl="0" fontAlgn="base">
              <a:spcBef>
                <a:spcPct val="0"/>
              </a:spcBef>
              <a:spcAft>
                <a:spcPct val="0"/>
              </a:spcAft>
              <a:defRPr sz="4400">
                <a:solidFill>
                  <a:schemeClr val="tx2"/>
                </a:solidFill>
                <a:latin typeface="Arial" pitchFamily="34" charset="0"/>
                <a:cs typeface="Arial" pitchFamily="34" charset="0"/>
              </a:defRPr>
            </a:lvl3pPr>
            <a:lvl4pPr algn="ctr" rtl="0" fontAlgn="base">
              <a:spcBef>
                <a:spcPct val="0"/>
              </a:spcBef>
              <a:spcAft>
                <a:spcPct val="0"/>
              </a:spcAft>
              <a:defRPr sz="4400">
                <a:solidFill>
                  <a:schemeClr val="tx2"/>
                </a:solidFill>
                <a:latin typeface="Arial" pitchFamily="34" charset="0"/>
                <a:cs typeface="Arial" pitchFamily="34" charset="0"/>
              </a:defRPr>
            </a:lvl4pPr>
            <a:lvl5pPr algn="ctr" rtl="0" fontAlgn="base">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a:lstStyle>
          <a:p>
            <a:r>
              <a:rPr lang="en-US" sz="4800" b="1" dirty="0" smtClean="0">
                <a:solidFill>
                  <a:schemeClr val="accent1">
                    <a:lumMod val="50000"/>
                  </a:schemeClr>
                </a:solidFill>
              </a:rPr>
              <a:t>Performance Descriptors Activity</a:t>
            </a:r>
            <a:endParaRPr lang="en-US" sz="4800" b="1" dirty="0">
              <a:solidFill>
                <a:schemeClr val="accent1">
                  <a:lumMod val="50000"/>
                </a:schemeClr>
              </a:solidFill>
            </a:endParaRPr>
          </a:p>
        </p:txBody>
      </p:sp>
    </p:spTree>
    <p:extLst>
      <p:ext uri="{BB962C8B-B14F-4D97-AF65-F5344CB8AC3E}">
        <p14:creationId xmlns:p14="http://schemas.microsoft.com/office/powerpoint/2010/main" val="26573214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solidFill>
                  <a:schemeClr val="accent2"/>
                </a:solidFill>
              </a:rPr>
              <a:t>Situation #1</a:t>
            </a:r>
            <a:endParaRPr lang="en-US" sz="6000" dirty="0">
              <a:solidFill>
                <a:schemeClr val="accent2"/>
              </a:solidFill>
            </a:endParaRPr>
          </a:p>
        </p:txBody>
      </p:sp>
      <p:sp>
        <p:nvSpPr>
          <p:cNvPr id="3" name="Content Placeholder 2"/>
          <p:cNvSpPr>
            <a:spLocks noGrp="1"/>
          </p:cNvSpPr>
          <p:nvPr>
            <p:ph idx="1"/>
          </p:nvPr>
        </p:nvSpPr>
        <p:spPr/>
        <p:txBody>
          <a:bodyPr/>
          <a:lstStyle/>
          <a:p>
            <a:r>
              <a:rPr lang="en-US" sz="3600" dirty="0" smtClean="0"/>
              <a:t>Teacher reads the book </a:t>
            </a:r>
            <a:r>
              <a:rPr lang="en-US" sz="3600" u="sng" dirty="0" smtClean="0"/>
              <a:t>Caps for Sale</a:t>
            </a:r>
            <a:r>
              <a:rPr lang="en-US" sz="3600" dirty="0" smtClean="0"/>
              <a:t> to the students</a:t>
            </a:r>
          </a:p>
          <a:p>
            <a:endParaRPr lang="en-US" sz="3600" dirty="0" smtClean="0"/>
          </a:p>
          <a:p>
            <a:r>
              <a:rPr lang="en-US" sz="3600" dirty="0" smtClean="0"/>
              <a:t>The teacher asks “How do you think the man feels?”</a:t>
            </a:r>
          </a:p>
        </p:txBody>
      </p:sp>
      <p:sp>
        <p:nvSpPr>
          <p:cNvPr id="4" name="Oval 3"/>
          <p:cNvSpPr/>
          <p:nvPr/>
        </p:nvSpPr>
        <p:spPr>
          <a:xfrm rot="1412447">
            <a:off x="7086600" y="685800"/>
            <a:ext cx="2057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t>Pg. 18-19</a:t>
            </a:r>
            <a:endParaRPr lang="en-US" sz="3200" b="1"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62248" y="2133600"/>
            <a:ext cx="1116046" cy="13950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10960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a:solidFill>
                  <a:schemeClr val="accent2"/>
                </a:solidFill>
              </a:rPr>
              <a:t>Student answers:  “He is sad” and makes a sad face. </a:t>
            </a:r>
            <a:endParaRPr lang="en-US" b="1" dirty="0" smtClean="0">
              <a:solidFill>
                <a:schemeClr val="accent2"/>
              </a:solidFill>
            </a:endParaRPr>
          </a:p>
          <a:p>
            <a:endParaRPr lang="en-US" b="1" dirty="0" smtClean="0">
              <a:solidFill>
                <a:schemeClr val="accent2"/>
              </a:solidFill>
            </a:endParaRPr>
          </a:p>
          <a:p>
            <a:r>
              <a:rPr lang="en-US" b="1" dirty="0" smtClean="0">
                <a:solidFill>
                  <a:schemeClr val="accent2"/>
                </a:solidFill>
              </a:rPr>
              <a:t>Student </a:t>
            </a:r>
            <a:r>
              <a:rPr lang="en-US" b="1" dirty="0">
                <a:solidFill>
                  <a:schemeClr val="accent2"/>
                </a:solidFill>
              </a:rPr>
              <a:t>answers:  </a:t>
            </a:r>
            <a:r>
              <a:rPr lang="en-US" b="1" dirty="0" smtClean="0">
                <a:solidFill>
                  <a:schemeClr val="accent2"/>
                </a:solidFill>
              </a:rPr>
              <a:t>“I think he was surprised.”</a:t>
            </a:r>
            <a:endParaRPr lang="en-US" dirty="0"/>
          </a:p>
        </p:txBody>
      </p:sp>
    </p:spTree>
    <p:extLst>
      <p:ext uri="{BB962C8B-B14F-4D97-AF65-F5344CB8AC3E}">
        <p14:creationId xmlns:p14="http://schemas.microsoft.com/office/powerpoint/2010/main" val="2356138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solidFill>
                  <a:schemeClr val="accent2"/>
                </a:solidFill>
              </a:rPr>
              <a:t>Situation #2</a:t>
            </a:r>
            <a:endParaRPr lang="en-US" sz="6000" dirty="0">
              <a:solidFill>
                <a:schemeClr val="accent2"/>
              </a:solidFill>
            </a:endParaRPr>
          </a:p>
        </p:txBody>
      </p:sp>
      <p:sp>
        <p:nvSpPr>
          <p:cNvPr id="3" name="Content Placeholder 2"/>
          <p:cNvSpPr>
            <a:spLocks noGrp="1"/>
          </p:cNvSpPr>
          <p:nvPr>
            <p:ph idx="1"/>
          </p:nvPr>
        </p:nvSpPr>
        <p:spPr/>
        <p:txBody>
          <a:bodyPr/>
          <a:lstStyle/>
          <a:p>
            <a:r>
              <a:rPr lang="en-US" sz="3600" dirty="0" smtClean="0"/>
              <a:t>Teacher reads the book </a:t>
            </a:r>
            <a:r>
              <a:rPr lang="en-US" sz="3600" u="sng" dirty="0" smtClean="0"/>
              <a:t>On Monday When It Rained</a:t>
            </a:r>
            <a:r>
              <a:rPr lang="en-US" sz="3600" dirty="0" smtClean="0"/>
              <a:t> to the students</a:t>
            </a:r>
          </a:p>
          <a:p>
            <a:endParaRPr lang="en-US" sz="3600" dirty="0" smtClean="0"/>
          </a:p>
          <a:p>
            <a:r>
              <a:rPr lang="en-US" sz="3600" dirty="0" smtClean="0"/>
              <a:t>The teacher asks “How do you think you would feel if the same thing happened to you?”</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2286000"/>
            <a:ext cx="1237667" cy="12424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33328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smtClean="0">
                <a:solidFill>
                  <a:schemeClr val="accent2"/>
                </a:solidFill>
              </a:rPr>
              <a:t>Student:  Johnny shrugs his shoulders and says, “I think I would be mad, if I couldn’t ride my new bike because it was raining.”  </a:t>
            </a:r>
          </a:p>
          <a:p>
            <a:pPr marL="0" indent="0">
              <a:buNone/>
            </a:pPr>
            <a:endParaRPr lang="en-US" b="1" dirty="0" smtClean="0">
              <a:solidFill>
                <a:schemeClr val="accent2"/>
              </a:solidFill>
            </a:endParaRPr>
          </a:p>
        </p:txBody>
      </p:sp>
    </p:spTree>
    <p:extLst>
      <p:ext uri="{BB962C8B-B14F-4D97-AF65-F5344CB8AC3E}">
        <p14:creationId xmlns:p14="http://schemas.microsoft.com/office/powerpoint/2010/main" val="7971237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solidFill>
                  <a:schemeClr val="accent2"/>
                </a:solidFill>
              </a:rPr>
              <a:t>Situation #3</a:t>
            </a:r>
            <a:endParaRPr lang="en-US" sz="6000" dirty="0">
              <a:solidFill>
                <a:schemeClr val="accent2"/>
              </a:solidFill>
            </a:endParaRPr>
          </a:p>
        </p:txBody>
      </p:sp>
      <p:sp>
        <p:nvSpPr>
          <p:cNvPr id="3" name="Content Placeholder 2"/>
          <p:cNvSpPr>
            <a:spLocks noGrp="1"/>
          </p:cNvSpPr>
          <p:nvPr>
            <p:ph idx="1"/>
          </p:nvPr>
        </p:nvSpPr>
        <p:spPr/>
        <p:txBody>
          <a:bodyPr/>
          <a:lstStyle/>
          <a:p>
            <a:endParaRPr lang="en-US" sz="3600" dirty="0" smtClean="0"/>
          </a:p>
          <a:p>
            <a:r>
              <a:rPr lang="en-US" sz="3600" dirty="0" smtClean="0"/>
              <a:t>The teacher asks a student to “change their color” for talking during work time</a:t>
            </a:r>
          </a:p>
        </p:txBody>
      </p:sp>
    </p:spTree>
    <p:extLst>
      <p:ext uri="{BB962C8B-B14F-4D97-AF65-F5344CB8AC3E}">
        <p14:creationId xmlns:p14="http://schemas.microsoft.com/office/powerpoint/2010/main" val="20230982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b="1" dirty="0" smtClean="0">
              <a:solidFill>
                <a:schemeClr val="accent2"/>
              </a:solidFill>
            </a:endParaRPr>
          </a:p>
          <a:p>
            <a:r>
              <a:rPr lang="en-US" b="1" dirty="0" smtClean="0">
                <a:solidFill>
                  <a:schemeClr val="accent2"/>
                </a:solidFill>
              </a:rPr>
              <a:t>Student</a:t>
            </a:r>
            <a:r>
              <a:rPr lang="en-US" b="1" dirty="0">
                <a:solidFill>
                  <a:schemeClr val="accent2"/>
                </a:solidFill>
              </a:rPr>
              <a:t>:  rolls their eyes and sticks out their tongue at the teacher</a:t>
            </a:r>
          </a:p>
          <a:p>
            <a:endParaRPr lang="en-US" dirty="0"/>
          </a:p>
        </p:txBody>
      </p:sp>
    </p:spTree>
    <p:extLst>
      <p:ext uri="{BB962C8B-B14F-4D97-AF65-F5344CB8AC3E}">
        <p14:creationId xmlns:p14="http://schemas.microsoft.com/office/powerpoint/2010/main" val="27140414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p>
            <a:r>
              <a:rPr lang="en-US" dirty="0"/>
              <a:t>K-3 Formative Assessment Process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737183727"/>
              </p:ext>
            </p:extLst>
          </p:nvPr>
        </p:nvGraphicFramePr>
        <p:xfrm>
          <a:off x="457200" y="1905000"/>
          <a:ext cx="8229600" cy="3962400"/>
        </p:xfrm>
        <a:graphic>
          <a:graphicData uri="http://schemas.openxmlformats.org/drawingml/2006/table">
            <a:tbl>
              <a:tblPr firstRow="1" bandRow="1">
                <a:tableStyleId>{5C22544A-7EE6-4342-B048-85BDC9FD1C3A}</a:tableStyleId>
              </a:tblPr>
              <a:tblGrid>
                <a:gridCol w="3886200"/>
                <a:gridCol w="4343400"/>
              </a:tblGrid>
              <a:tr h="370840">
                <a:tc>
                  <a:txBody>
                    <a:bodyPr/>
                    <a:lstStyle/>
                    <a:p>
                      <a:pPr algn="ctr"/>
                      <a:r>
                        <a:rPr lang="en-US" sz="2400" dirty="0" smtClean="0">
                          <a:solidFill>
                            <a:schemeClr val="tx1"/>
                          </a:solidFill>
                        </a:rPr>
                        <a:t>Domain</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smtClean="0">
                          <a:solidFill>
                            <a:schemeClr val="tx1"/>
                          </a:solidFill>
                        </a:rPr>
                        <a:t>Constructs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Approaches</a:t>
                      </a:r>
                      <a:r>
                        <a:rPr lang="en-US" sz="2000" b="1" baseline="0" dirty="0" smtClean="0"/>
                        <a:t> to Learning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Engagement in Self-Selected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Cognitive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Object Counting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Emotional-Social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Emotional Literacy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Health</a:t>
                      </a:r>
                      <a:r>
                        <a:rPr lang="en-US" sz="2000" b="1" baseline="0" dirty="0" smtClean="0"/>
                        <a:t> &amp; Physical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Fine Motor Development</a:t>
                      </a:r>
                    </a:p>
                    <a:p>
                      <a:pPr algn="ctr"/>
                      <a:r>
                        <a:rPr lang="en-US" sz="2000" dirty="0" smtClean="0">
                          <a:solidFill>
                            <a:schemeClr val="tx1"/>
                          </a:solidFill>
                        </a:rPr>
                        <a:t>Crossing Midline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Language Development &amp; Communication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rPr>
                        <a:t>Book Orientation &amp; Print</a:t>
                      </a:r>
                      <a:r>
                        <a:rPr lang="en-US" sz="2000" baseline="0" dirty="0" smtClean="0">
                          <a:solidFill>
                            <a:schemeClr val="tx1"/>
                          </a:solidFill>
                        </a:rPr>
                        <a:t> Awareness</a:t>
                      </a:r>
                    </a:p>
                    <a:p>
                      <a:pPr algn="ctr"/>
                      <a:r>
                        <a:rPr lang="en-US" sz="2000" dirty="0" smtClean="0">
                          <a:solidFill>
                            <a:schemeClr val="tx1"/>
                          </a:solidFill>
                        </a:rPr>
                        <a:t>Following Directions</a:t>
                      </a:r>
                    </a:p>
                    <a:p>
                      <a:pPr algn="ctr"/>
                      <a:r>
                        <a:rPr lang="en-US" sz="2000" dirty="0" smtClean="0">
                          <a:solidFill>
                            <a:schemeClr val="tx1"/>
                          </a:solidFill>
                        </a:rPr>
                        <a:t>Letter Naming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9527137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90000"/>
          </a:bodyPr>
          <a:lstStyle/>
          <a:p>
            <a:r>
              <a:rPr lang="en-US" dirty="0" smtClean="0"/>
              <a:t>2015-2016</a:t>
            </a:r>
            <a:br>
              <a:rPr lang="en-US" dirty="0" smtClean="0"/>
            </a:br>
            <a:r>
              <a:rPr lang="en-US" dirty="0" smtClean="0">
                <a:solidFill>
                  <a:srgbClr val="FF3399"/>
                </a:solidFill>
              </a:rPr>
              <a:t>Required</a:t>
            </a:r>
            <a:r>
              <a:rPr lang="en-US" dirty="0" smtClean="0">
                <a:solidFill>
                  <a:schemeClr val="accent2">
                    <a:lumMod val="75000"/>
                  </a:schemeClr>
                </a:solidFill>
              </a:rPr>
              <a:t> </a:t>
            </a:r>
            <a:r>
              <a:rPr lang="en-US" dirty="0" smtClean="0"/>
              <a:t>Constructs</a:t>
            </a:r>
            <a:endParaRPr lang="en-US" dirty="0"/>
          </a:p>
        </p:txBody>
      </p:sp>
      <p:sp>
        <p:nvSpPr>
          <p:cNvPr id="2" name="Content Placeholder 1"/>
          <p:cNvSpPr>
            <a:spLocks noGrp="1"/>
          </p:cNvSpPr>
          <p:nvPr>
            <p:ph idx="1"/>
          </p:nvPr>
        </p:nvSpPr>
        <p:spPr/>
        <p:txBody>
          <a:bodyPr/>
          <a:lstStyle/>
          <a:p>
            <a:endParaRPr lang="en-US" dirty="0"/>
          </a:p>
        </p:txBody>
      </p:sp>
      <p:graphicFrame>
        <p:nvGraphicFramePr>
          <p:cNvPr id="7" name="Content Placeholder 5"/>
          <p:cNvGraphicFramePr>
            <a:graphicFrameLocks/>
          </p:cNvGraphicFramePr>
          <p:nvPr>
            <p:extLst>
              <p:ext uri="{D42A27DB-BD31-4B8C-83A1-F6EECF244321}">
                <p14:modId xmlns:p14="http://schemas.microsoft.com/office/powerpoint/2010/main" val="2993815341"/>
              </p:ext>
            </p:extLst>
          </p:nvPr>
        </p:nvGraphicFramePr>
        <p:xfrm>
          <a:off x="533400" y="1524000"/>
          <a:ext cx="8229600" cy="3657600"/>
        </p:xfrm>
        <a:graphic>
          <a:graphicData uri="http://schemas.openxmlformats.org/drawingml/2006/table">
            <a:tbl>
              <a:tblPr firstRow="1" bandRow="1">
                <a:tableStyleId>{5C22544A-7EE6-4342-B048-85BDC9FD1C3A}</a:tableStyleId>
              </a:tblPr>
              <a:tblGrid>
                <a:gridCol w="3657600"/>
                <a:gridCol w="4572000"/>
              </a:tblGrid>
              <a:tr h="370840">
                <a:tc>
                  <a:txBody>
                    <a:bodyPr/>
                    <a:lstStyle/>
                    <a:p>
                      <a:pPr algn="ctr"/>
                      <a:r>
                        <a:rPr lang="en-US" sz="2400" dirty="0" smtClean="0">
                          <a:solidFill>
                            <a:schemeClr val="tx1"/>
                          </a:solidFill>
                        </a:rPr>
                        <a:t>Domain</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smtClean="0">
                          <a:solidFill>
                            <a:schemeClr val="tx1"/>
                          </a:solidFill>
                        </a:rPr>
                        <a:t>Constructs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Approaches</a:t>
                      </a:r>
                      <a:r>
                        <a:rPr lang="en-US" sz="2000" b="1" baseline="0" dirty="0" smtClean="0"/>
                        <a:t> to Learning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Engagement in Self-Selected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Cognitive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1" dirty="0" smtClean="0">
                          <a:solidFill>
                            <a:srgbClr val="FF3399"/>
                          </a:solidFill>
                        </a:rPr>
                        <a:t>Object Counting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Emotional-Social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Emotional Literacy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Health</a:t>
                      </a:r>
                      <a:r>
                        <a:rPr lang="en-US" sz="2000" b="1" baseline="0" dirty="0" smtClean="0"/>
                        <a:t> &amp; Physical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Fine Motor Development</a:t>
                      </a:r>
                    </a:p>
                    <a:p>
                      <a:pPr algn="ctr"/>
                      <a:r>
                        <a:rPr lang="en-US" sz="2000" dirty="0" smtClean="0">
                          <a:solidFill>
                            <a:schemeClr val="tx1"/>
                          </a:solidFill>
                        </a:rPr>
                        <a:t>Crossing Midline</a:t>
                      </a:r>
                      <a:endParaRPr lang="en-US" sz="20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Language Development &amp; Communication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b="1" dirty="0" smtClean="0">
                          <a:solidFill>
                            <a:srgbClr val="FF3399"/>
                          </a:solidFill>
                        </a:rPr>
                        <a:t>Book Orientation &amp; Print</a:t>
                      </a:r>
                      <a:r>
                        <a:rPr lang="en-US" sz="2000" b="1" baseline="0" dirty="0" smtClean="0">
                          <a:solidFill>
                            <a:srgbClr val="FF3399"/>
                          </a:solidFill>
                        </a:rPr>
                        <a:t> Awareness</a:t>
                      </a:r>
                    </a:p>
                    <a:p>
                      <a:pPr algn="ctr"/>
                      <a:r>
                        <a:rPr lang="en-US" sz="2000" dirty="0" smtClean="0">
                          <a:solidFill>
                            <a:schemeClr val="tx1"/>
                          </a:solidFill>
                        </a:rPr>
                        <a:t>Following Directions</a:t>
                      </a:r>
                    </a:p>
                    <a:p>
                      <a:pPr algn="ctr"/>
                      <a:r>
                        <a:rPr lang="en-US" sz="2000" dirty="0" smtClean="0">
                          <a:solidFill>
                            <a:schemeClr val="tx1"/>
                          </a:solidFill>
                        </a:rPr>
                        <a:t>Letter Naming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514625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Rectangle 2"/>
          <p:cNvSpPr txBox="1">
            <a:spLocks noGrp="1" noChangeArrowheads="1"/>
          </p:cNvSpPr>
          <p:nvPr>
            <p:ph type="title"/>
          </p:nvPr>
        </p:nvSpPr>
        <p:spPr bwMode="auto">
          <a:xfrm>
            <a:off x="457200" y="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90000"/>
          </a:bodyPr>
          <a:lstStyle/>
          <a:p>
            <a:r>
              <a:rPr lang="en-US" dirty="0" smtClean="0"/>
              <a:t>2015-2016</a:t>
            </a:r>
            <a:br>
              <a:rPr lang="en-US" dirty="0" smtClean="0"/>
            </a:br>
            <a:r>
              <a:rPr lang="en-US" dirty="0" smtClean="0">
                <a:solidFill>
                  <a:srgbClr val="FF3300"/>
                </a:solidFill>
              </a:rPr>
              <a:t>Additional</a:t>
            </a:r>
            <a:r>
              <a:rPr lang="en-US" dirty="0" smtClean="0">
                <a:solidFill>
                  <a:schemeClr val="accent6">
                    <a:lumMod val="75000"/>
                  </a:schemeClr>
                </a:solidFill>
              </a:rPr>
              <a:t> </a:t>
            </a:r>
            <a:r>
              <a:rPr lang="en-US" dirty="0" smtClean="0"/>
              <a:t>Constructs</a:t>
            </a:r>
            <a:endParaRPr lang="en-US" dirty="0"/>
          </a:p>
        </p:txBody>
      </p:sp>
      <p:sp>
        <p:nvSpPr>
          <p:cNvPr id="2" name="Content Placeholder 1"/>
          <p:cNvSpPr>
            <a:spLocks noGrp="1"/>
          </p:cNvSpPr>
          <p:nvPr>
            <p:ph idx="1"/>
          </p:nvPr>
        </p:nvSpPr>
        <p:spPr/>
        <p:txBody>
          <a:bodyPr/>
          <a:lstStyle/>
          <a:p>
            <a:endParaRPr lang="en-US" dirty="0"/>
          </a:p>
        </p:txBody>
      </p:sp>
      <p:graphicFrame>
        <p:nvGraphicFramePr>
          <p:cNvPr id="7" name="Content Placeholder 5"/>
          <p:cNvGraphicFramePr>
            <a:graphicFrameLocks/>
          </p:cNvGraphicFramePr>
          <p:nvPr>
            <p:extLst>
              <p:ext uri="{D42A27DB-BD31-4B8C-83A1-F6EECF244321}">
                <p14:modId xmlns:p14="http://schemas.microsoft.com/office/powerpoint/2010/main" val="3631068452"/>
              </p:ext>
            </p:extLst>
          </p:nvPr>
        </p:nvGraphicFramePr>
        <p:xfrm>
          <a:off x="381000" y="1524000"/>
          <a:ext cx="8229600" cy="3962400"/>
        </p:xfrm>
        <a:graphic>
          <a:graphicData uri="http://schemas.openxmlformats.org/drawingml/2006/table">
            <a:tbl>
              <a:tblPr firstRow="1" bandRow="1">
                <a:tableStyleId>{5C22544A-7EE6-4342-B048-85BDC9FD1C3A}</a:tableStyleId>
              </a:tblPr>
              <a:tblGrid>
                <a:gridCol w="3886200"/>
                <a:gridCol w="4343400"/>
              </a:tblGrid>
              <a:tr h="370840">
                <a:tc>
                  <a:txBody>
                    <a:bodyPr/>
                    <a:lstStyle/>
                    <a:p>
                      <a:pPr algn="ctr"/>
                      <a:r>
                        <a:rPr lang="en-US" sz="2400" dirty="0" smtClean="0">
                          <a:solidFill>
                            <a:schemeClr val="tx1"/>
                          </a:solidFill>
                        </a:rPr>
                        <a:t>Domain</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400" dirty="0" smtClean="0">
                          <a:solidFill>
                            <a:schemeClr val="tx1"/>
                          </a:solidFill>
                        </a:rPr>
                        <a:t>Constructs</a:t>
                      </a:r>
                      <a:endParaRPr lang="en-US" sz="2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Approaches</a:t>
                      </a:r>
                      <a:r>
                        <a:rPr lang="en-US" sz="2000" b="1" baseline="0" dirty="0" smtClean="0"/>
                        <a:t> to Learning</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1" dirty="0" smtClean="0">
                          <a:solidFill>
                            <a:srgbClr val="FF0000"/>
                          </a:solidFill>
                        </a:rPr>
                        <a:t>Engagement in Self-Selected Activities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Cognitive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dirty="0" smtClean="0">
                          <a:solidFill>
                            <a:schemeClr val="tx1"/>
                          </a:solidFill>
                        </a:rPr>
                        <a:t>Object Counting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Emotional-Social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1" dirty="0" smtClean="0">
                          <a:solidFill>
                            <a:srgbClr val="FF0000"/>
                          </a:solidFill>
                        </a:rPr>
                        <a:t>Emotional Literacy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Health</a:t>
                      </a:r>
                      <a:r>
                        <a:rPr lang="en-US" sz="2000" b="1" baseline="0" dirty="0" smtClean="0"/>
                        <a:t> &amp; Physical Development</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2000" b="0" dirty="0" smtClean="0">
                          <a:solidFill>
                            <a:schemeClr val="tx1"/>
                          </a:solidFill>
                        </a:rPr>
                        <a:t>Fine Motor Development</a:t>
                      </a:r>
                    </a:p>
                    <a:p>
                      <a:pPr algn="ctr"/>
                      <a:r>
                        <a:rPr lang="en-US" sz="2000" b="0" dirty="0" smtClean="0">
                          <a:solidFill>
                            <a:schemeClr val="tx1"/>
                          </a:solidFill>
                        </a:rPr>
                        <a:t>Crossing Midline</a:t>
                      </a:r>
                      <a:endParaRPr lang="en-US" sz="20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ctr"/>
                      <a:r>
                        <a:rPr lang="en-US" sz="2000" b="1" dirty="0" smtClean="0"/>
                        <a:t>Language Development &amp; Communication</a:t>
                      </a:r>
                      <a:endParaRPr lang="en-US" sz="20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solidFill>
                            <a:schemeClr val="tx1"/>
                          </a:solidFill>
                        </a:rPr>
                        <a:t>Book Orientation &amp; Print</a:t>
                      </a:r>
                      <a:r>
                        <a:rPr lang="en-US" sz="2000" baseline="0" dirty="0" smtClean="0">
                          <a:solidFill>
                            <a:schemeClr val="tx1"/>
                          </a:solidFill>
                        </a:rPr>
                        <a:t> Awareness</a:t>
                      </a:r>
                    </a:p>
                    <a:p>
                      <a:pPr algn="ctr"/>
                      <a:r>
                        <a:rPr lang="en-US" sz="2000" b="0" dirty="0" smtClean="0">
                          <a:solidFill>
                            <a:schemeClr val="tx1"/>
                          </a:solidFill>
                        </a:rPr>
                        <a:t>Following Directions</a:t>
                      </a:r>
                    </a:p>
                    <a:p>
                      <a:pPr algn="ctr"/>
                      <a:r>
                        <a:rPr lang="en-US" sz="2000" b="0" dirty="0" smtClean="0">
                          <a:solidFill>
                            <a:schemeClr val="tx1"/>
                          </a:solidFill>
                        </a:rPr>
                        <a:t>Letter Naming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Oval 5"/>
          <p:cNvSpPr/>
          <p:nvPr/>
        </p:nvSpPr>
        <p:spPr>
          <a:xfrm>
            <a:off x="4419600" y="1600200"/>
            <a:ext cx="3886200" cy="1219200"/>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57150">
                <a:solidFill>
                  <a:schemeClr val="tx1"/>
                </a:solidFill>
              </a:ln>
            </a:endParaRPr>
          </a:p>
        </p:txBody>
      </p:sp>
    </p:spTree>
    <p:extLst>
      <p:ext uri="{BB962C8B-B14F-4D97-AF65-F5344CB8AC3E}">
        <p14:creationId xmlns:p14="http://schemas.microsoft.com/office/powerpoint/2010/main" val="34198331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sz="4800" b="1" dirty="0" smtClean="0">
                <a:solidFill>
                  <a:schemeClr val="accent1">
                    <a:lumMod val="50000"/>
                  </a:schemeClr>
                </a:solidFill>
              </a:rPr>
              <a:t>Engagement in Self-Selected Activities</a:t>
            </a:r>
            <a:endParaRPr lang="en-US" sz="4800" b="1" dirty="0">
              <a:solidFill>
                <a:schemeClr val="accent1">
                  <a:lumMod val="50000"/>
                </a:schemeClr>
              </a:solidFill>
            </a:endParaRPr>
          </a:p>
        </p:txBody>
      </p:sp>
      <p:sp>
        <p:nvSpPr>
          <p:cNvPr id="3" name="Content Placeholder 2"/>
          <p:cNvSpPr>
            <a:spLocks noGrp="1"/>
          </p:cNvSpPr>
          <p:nvPr>
            <p:ph idx="1"/>
          </p:nvPr>
        </p:nvSpPr>
        <p:spPr>
          <a:xfrm>
            <a:off x="228600" y="2103437"/>
            <a:ext cx="8763000" cy="4525963"/>
          </a:xfrm>
        </p:spPr>
        <p:txBody>
          <a:bodyPr/>
          <a:lstStyle/>
          <a:p>
            <a:pPr marL="236538" indent="-236538"/>
            <a:r>
              <a:rPr lang="en-US" b="1" dirty="0" smtClean="0"/>
              <a:t>Domain:</a:t>
            </a:r>
            <a:r>
              <a:rPr lang="en-US" dirty="0" smtClean="0"/>
              <a:t>  Approaches to Learning</a:t>
            </a:r>
          </a:p>
          <a:p>
            <a:pPr marL="236538" indent="-236538"/>
            <a:r>
              <a:rPr lang="en-US" b="1" dirty="0" smtClean="0"/>
              <a:t>Claim:  </a:t>
            </a:r>
            <a:r>
              <a:rPr lang="en-US" dirty="0" smtClean="0"/>
              <a:t>Students can maintain focus and persevere to accomplish collaborative tasks whether those </a:t>
            </a:r>
            <a:r>
              <a:rPr lang="en-US" dirty="0" smtClean="0"/>
              <a:t>tasks </a:t>
            </a:r>
            <a:r>
              <a:rPr lang="en-US" dirty="0" smtClean="0"/>
              <a:t>are chosen by them, or assigned to them.</a:t>
            </a:r>
            <a:endParaRPr lang="en-US" dirty="0"/>
          </a:p>
        </p:txBody>
      </p:sp>
    </p:spTree>
    <p:extLst>
      <p:ext uri="{BB962C8B-B14F-4D97-AF65-F5344CB8AC3E}">
        <p14:creationId xmlns:p14="http://schemas.microsoft.com/office/powerpoint/2010/main" val="27378634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b="1" dirty="0" smtClean="0">
                <a:solidFill>
                  <a:schemeClr val="accent1">
                    <a:lumMod val="50000"/>
                  </a:schemeClr>
                </a:solidFill>
              </a:rPr>
              <a:t>Rationale</a:t>
            </a:r>
            <a:endParaRPr lang="en-US" sz="4800" b="1" dirty="0">
              <a:solidFill>
                <a:schemeClr val="accent1">
                  <a:lumMod val="50000"/>
                </a:schemeClr>
              </a:solidFill>
            </a:endParaRPr>
          </a:p>
        </p:txBody>
      </p:sp>
      <p:sp>
        <p:nvSpPr>
          <p:cNvPr id="3" name="Content Placeholder 2"/>
          <p:cNvSpPr>
            <a:spLocks noGrp="1"/>
          </p:cNvSpPr>
          <p:nvPr>
            <p:ph idx="1"/>
          </p:nvPr>
        </p:nvSpPr>
        <p:spPr>
          <a:xfrm>
            <a:off x="304800" y="1371600"/>
            <a:ext cx="8305800" cy="4525963"/>
          </a:xfrm>
        </p:spPr>
        <p:txBody>
          <a:bodyPr/>
          <a:lstStyle/>
          <a:p>
            <a:pPr marL="0" indent="0" algn="ctr">
              <a:buNone/>
            </a:pPr>
            <a:r>
              <a:rPr lang="en-US" dirty="0" smtClean="0"/>
              <a:t>Attention Matters!</a:t>
            </a:r>
          </a:p>
          <a:p>
            <a:r>
              <a:rPr lang="en-US" sz="2400" dirty="0" smtClean="0"/>
              <a:t>“Engagement is associated with positive academic outcomes, including achievement and persistence in school; and it is higher in classrooms with supportive teachers and peers, challenging and authentic tasks, opportunities for choice, and sufficient structure.”</a:t>
            </a:r>
          </a:p>
          <a:p>
            <a:endParaRPr lang="en-US" sz="2400" dirty="0" smtClean="0"/>
          </a:p>
          <a:p>
            <a:r>
              <a:rPr lang="en-US" sz="2400" dirty="0" smtClean="0"/>
              <a:t>“Purposefully planned and relevant opportunities from which students can choose…”</a:t>
            </a:r>
            <a:endParaRPr lang="en-US" sz="2400" dirty="0"/>
          </a:p>
        </p:txBody>
      </p:sp>
      <p:pic>
        <p:nvPicPr>
          <p:cNvPr id="4" name="Picture 3" descr="KEA ProgressionBook.pdf - Adobe Reader"/>
          <p:cNvPicPr>
            <a:picLocks noChangeAspect="1"/>
          </p:cNvPicPr>
          <p:nvPr/>
        </p:nvPicPr>
        <p:blipFill rotWithShape="1">
          <a:blip r:embed="rId2" cstate="print">
            <a:duotone>
              <a:prstClr val="black"/>
              <a:srgbClr val="00B0F0">
                <a:tint val="45000"/>
                <a:satMod val="400000"/>
              </a:srgbClr>
            </a:duotone>
            <a:extLst>
              <a:ext uri="{28A0092B-C50C-407E-A947-70E740481C1C}">
                <a14:useLocalDpi xmlns:a14="http://schemas.microsoft.com/office/drawing/2010/main" val="0"/>
              </a:ext>
            </a:extLst>
          </a:blip>
          <a:srcRect l="25279" t="9426" r="21776" b="1839"/>
          <a:stretch/>
        </p:blipFill>
        <p:spPr>
          <a:xfrm>
            <a:off x="7543800" y="4705814"/>
            <a:ext cx="1600200" cy="2152186"/>
          </a:xfrm>
          <a:prstGeom prst="rect">
            <a:avLst/>
          </a:prstGeom>
        </p:spPr>
      </p:pic>
      <p:sp>
        <p:nvSpPr>
          <p:cNvPr id="5" name="Oval 4"/>
          <p:cNvSpPr/>
          <p:nvPr/>
        </p:nvSpPr>
        <p:spPr>
          <a:xfrm>
            <a:off x="6705600" y="838200"/>
            <a:ext cx="20574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t>Pg. 1</a:t>
            </a:r>
            <a:endParaRPr lang="en-US" sz="3200" b="1" dirty="0"/>
          </a:p>
        </p:txBody>
      </p:sp>
    </p:spTree>
    <p:extLst>
      <p:ext uri="{BB962C8B-B14F-4D97-AF65-F5344CB8AC3E}">
        <p14:creationId xmlns:p14="http://schemas.microsoft.com/office/powerpoint/2010/main" val="8171605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r>
              <a:rPr lang="en-US" b="1" dirty="0" smtClean="0">
                <a:solidFill>
                  <a:schemeClr val="accent1">
                    <a:lumMod val="50000"/>
                  </a:schemeClr>
                </a:solidFill>
              </a:rPr>
              <a:t>Opportunities for Eliciting Evidence of Learning</a:t>
            </a:r>
            <a:endParaRPr lang="en-US" b="1" dirty="0">
              <a:solidFill>
                <a:schemeClr val="accent1">
                  <a:lumMod val="50000"/>
                </a:schemeClr>
              </a:solidFill>
            </a:endParaRPr>
          </a:p>
        </p:txBody>
      </p:sp>
      <p:sp>
        <p:nvSpPr>
          <p:cNvPr id="3" name="Content Placeholder 2"/>
          <p:cNvSpPr>
            <a:spLocks noGrp="1"/>
          </p:cNvSpPr>
          <p:nvPr>
            <p:ph idx="1"/>
          </p:nvPr>
        </p:nvSpPr>
        <p:spPr/>
        <p:txBody>
          <a:bodyPr/>
          <a:lstStyle/>
          <a:p>
            <a:r>
              <a:rPr lang="en-US" sz="2800" b="1" dirty="0" smtClean="0">
                <a:solidFill>
                  <a:schemeClr val="accent2"/>
                </a:solidFill>
              </a:rPr>
              <a:t>Choosing</a:t>
            </a:r>
            <a:r>
              <a:rPr lang="en-US" sz="2800" dirty="0" smtClean="0"/>
              <a:t> a standards-based, cross-curricular learning center or station based on interest</a:t>
            </a:r>
          </a:p>
          <a:p>
            <a:r>
              <a:rPr lang="en-US" sz="2800" dirty="0" smtClean="0"/>
              <a:t>Selecting and using materials</a:t>
            </a:r>
          </a:p>
          <a:p>
            <a:r>
              <a:rPr lang="en-US" sz="2800" dirty="0" smtClean="0"/>
              <a:t>Selecting a seat at lunch or during group time</a:t>
            </a:r>
          </a:p>
          <a:p>
            <a:r>
              <a:rPr lang="en-US" sz="2800" dirty="0" smtClean="0"/>
              <a:t>Deciding to work independently, with a group or with a partner</a:t>
            </a:r>
          </a:p>
          <a:p>
            <a:r>
              <a:rPr lang="en-US" sz="2800" dirty="0" smtClean="0"/>
              <a:t>Participating in an activity on the playground</a:t>
            </a:r>
            <a:endParaRPr lang="en-US" sz="2800" dirty="0"/>
          </a:p>
        </p:txBody>
      </p:sp>
    </p:spTree>
    <p:extLst>
      <p:ext uri="{BB962C8B-B14F-4D97-AF65-F5344CB8AC3E}">
        <p14:creationId xmlns:p14="http://schemas.microsoft.com/office/powerpoint/2010/main" val="4294701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sz="4800" b="1" dirty="0" smtClean="0">
                <a:solidFill>
                  <a:schemeClr val="accent1">
                    <a:lumMod val="50000"/>
                  </a:schemeClr>
                </a:solidFill>
              </a:rPr>
              <a:t>Engaging in Purposeful Choices</a:t>
            </a:r>
            <a:endParaRPr lang="en-US" sz="4800" b="1" dirty="0">
              <a:solidFill>
                <a:schemeClr val="accent1">
                  <a:lumMod val="50000"/>
                </a:schemeClr>
              </a:solidFill>
            </a:endParaRPr>
          </a:p>
        </p:txBody>
      </p:sp>
      <p:sp>
        <p:nvSpPr>
          <p:cNvPr id="3" name="Content Placeholder 2"/>
          <p:cNvSpPr>
            <a:spLocks noGrp="1"/>
          </p:cNvSpPr>
          <p:nvPr>
            <p:ph idx="1"/>
          </p:nvPr>
        </p:nvSpPr>
        <p:spPr>
          <a:xfrm>
            <a:off x="304800" y="2255837"/>
            <a:ext cx="8458200" cy="4221163"/>
          </a:xfrm>
        </p:spPr>
        <p:txBody>
          <a:bodyPr/>
          <a:lstStyle/>
          <a:p>
            <a:pPr marL="0" indent="0" algn="ctr">
              <a:buNone/>
            </a:pPr>
            <a:r>
              <a:rPr lang="en-US" dirty="0" smtClean="0"/>
              <a:t>“Children choose from open-ended and meaningful standards-based learning centers/stations.”</a:t>
            </a:r>
            <a:endParaRPr lang="en-US" dirty="0"/>
          </a:p>
        </p:txBody>
      </p:sp>
    </p:spTree>
    <p:extLst>
      <p:ext uri="{BB962C8B-B14F-4D97-AF65-F5344CB8AC3E}">
        <p14:creationId xmlns:p14="http://schemas.microsoft.com/office/powerpoint/2010/main" val="1612820771"/>
      </p:ext>
    </p:extLst>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4224</TotalTime>
  <Words>1225</Words>
  <Application>Microsoft Office PowerPoint</Application>
  <PresentationFormat>On-screen Show (4:3)</PresentationFormat>
  <Paragraphs>156</Paragraphs>
  <Slides>26</Slides>
  <Notes>9</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Diseño predeterminado</vt:lpstr>
      <vt:lpstr>Kindergarten Entry Assessment Emotional Literacy Engagement in Self-Selected Activities</vt:lpstr>
      <vt:lpstr>Educating the Whole Child: 5 Domains of Learning and Development</vt:lpstr>
      <vt:lpstr>K-3 Formative Assessment Process</vt:lpstr>
      <vt:lpstr>2015-2016 Required Constructs</vt:lpstr>
      <vt:lpstr>2015-2016 Additional Constructs</vt:lpstr>
      <vt:lpstr>Engagement in Self-Selected Activities</vt:lpstr>
      <vt:lpstr>Rationale</vt:lpstr>
      <vt:lpstr>Opportunities for Eliciting Evidence of Learning</vt:lpstr>
      <vt:lpstr>Engaging in Purposeful Choices</vt:lpstr>
      <vt:lpstr>Performance Descriptors</vt:lpstr>
      <vt:lpstr>2015-2016 Additional Constructs</vt:lpstr>
      <vt:lpstr>Emotional Literacy</vt:lpstr>
      <vt:lpstr>PowerPoint Presentation</vt:lpstr>
      <vt:lpstr>Rationale</vt:lpstr>
      <vt:lpstr>Social and Emotional Learning</vt:lpstr>
      <vt:lpstr>Caution!</vt:lpstr>
      <vt:lpstr>PowerPoint Presentation</vt:lpstr>
      <vt:lpstr>PowerPoint Presentation</vt:lpstr>
      <vt:lpstr>Opportunities for Eliciting Evidence of Learning</vt:lpstr>
      <vt:lpstr>PowerPoint Presentation</vt:lpstr>
      <vt:lpstr>Situation #1</vt:lpstr>
      <vt:lpstr>PowerPoint Presentation</vt:lpstr>
      <vt:lpstr>Situation #2</vt:lpstr>
      <vt:lpstr>PowerPoint Presentation</vt:lpstr>
      <vt:lpstr>Situation #3</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the Vision?</dc:title>
  <dc:creator>Scrinzi</dc:creator>
  <cp:lastModifiedBy>Harris, Angela</cp:lastModifiedBy>
  <cp:revision>127</cp:revision>
  <cp:lastPrinted>2016-03-17T20:02:05Z</cp:lastPrinted>
  <dcterms:created xsi:type="dcterms:W3CDTF">2014-12-02T00:13:48Z</dcterms:created>
  <dcterms:modified xsi:type="dcterms:W3CDTF">2016-03-17T20:21:11Z</dcterms:modified>
</cp:coreProperties>
</file>